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4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5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6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9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10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1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</p:sldMasterIdLst>
  <p:notesMasterIdLst>
    <p:notesMasterId r:id="rId31"/>
  </p:notesMasterIdLst>
  <p:handoutMasterIdLst>
    <p:handoutMasterId r:id="rId32"/>
  </p:handoutMasterIdLst>
  <p:sldIdLst>
    <p:sldId id="4789" r:id="rId2"/>
    <p:sldId id="4791" r:id="rId3"/>
    <p:sldId id="4792" r:id="rId4"/>
    <p:sldId id="262" r:id="rId5"/>
    <p:sldId id="4798" r:id="rId6"/>
    <p:sldId id="278" r:id="rId7"/>
    <p:sldId id="4785" r:id="rId8"/>
    <p:sldId id="4801" r:id="rId9"/>
    <p:sldId id="4802" r:id="rId10"/>
    <p:sldId id="4803" r:id="rId11"/>
    <p:sldId id="4786" r:id="rId12"/>
    <p:sldId id="4749" r:id="rId13"/>
    <p:sldId id="328" r:id="rId14"/>
    <p:sldId id="273" r:id="rId15"/>
    <p:sldId id="263" r:id="rId16"/>
    <p:sldId id="321" r:id="rId17"/>
    <p:sldId id="282" r:id="rId18"/>
    <p:sldId id="323" r:id="rId19"/>
    <p:sldId id="329" r:id="rId20"/>
    <p:sldId id="324" r:id="rId21"/>
    <p:sldId id="330" r:id="rId22"/>
    <p:sldId id="325" r:id="rId23"/>
    <p:sldId id="331" r:id="rId24"/>
    <p:sldId id="332" r:id="rId25"/>
    <p:sldId id="4810" r:id="rId26"/>
    <p:sldId id="4811" r:id="rId27"/>
    <p:sldId id="333" r:id="rId28"/>
    <p:sldId id="4796" r:id="rId29"/>
    <p:sldId id="4820" r:id="rId30"/>
  </p:sldIdLst>
  <p:sldSz cx="12858750" cy="7232650"/>
  <p:notesSz cx="6858000" cy="9144000"/>
  <p:custDataLst>
    <p:tags r:id="rId3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B7F4"/>
    <a:srgbClr val="38AABA"/>
    <a:srgbClr val="1E6C7A"/>
    <a:srgbClr val="BF0000"/>
    <a:srgbClr val="166CA3"/>
    <a:srgbClr val="10517A"/>
    <a:srgbClr val="FFFFFF"/>
    <a:srgbClr val="4BC1DD"/>
    <a:srgbClr val="EE9167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2" autoAdjust="0"/>
    <p:restoredTop sz="95405" autoAdjust="0"/>
  </p:normalViewPr>
  <p:slideViewPr>
    <p:cSldViewPr>
      <p:cViewPr varScale="1">
        <p:scale>
          <a:sx n="78" d="100"/>
          <a:sy n="78" d="100"/>
        </p:scale>
        <p:origin x="667" y="62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pPr/>
              <a:t>2019/5/2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2019/5/2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r>
              <a:rPr lang="en-US" altLang="zh-CN" dirty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093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A246-3216-4D64-A000-A347E1389C1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AAE0B-E3A9-415E-BF9D-35A66B2C4B2F}" type="slidenum">
              <a:rPr lang="en-GB" smtClean="0"/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427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Calibri" panose="020F0502020204030204" pitchFamily="34" charset="0"/>
              </a:rPr>
              <a:pPr/>
              <a:t>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893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67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A246-3216-4D64-A000-A347E1389C1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A246-3216-4D64-A000-A347E1389C1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887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82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980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620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720A0E-D24D-4A16-A060-DE7411D53E9C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893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87B8-9A4B-45E2-BBE5-FB86ADE287A3}" type="datetimeFigureOut">
              <a:rPr lang="zh-CN" altLang="en-US" smtClean="0"/>
              <a:pPr/>
              <a:t>2019/5/2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A611-6692-4583-86AB-5AB9B972BD4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51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5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84039" y="1925358"/>
            <a:ext cx="5464969" cy="45890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9742" y="1925358"/>
            <a:ext cx="5464969" cy="45890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60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pPr/>
              <a:t>2019/5/2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9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tags" Target="../tags/tag66.xml"/><Relationship Id="rId18" Type="http://schemas.openxmlformats.org/officeDocument/2006/relationships/tags" Target="../tags/tag71.xml"/><Relationship Id="rId26" Type="http://schemas.openxmlformats.org/officeDocument/2006/relationships/slideLayout" Target="../slideLayouts/slideLayout2.xml"/><Relationship Id="rId3" Type="http://schemas.openxmlformats.org/officeDocument/2006/relationships/tags" Target="../tags/tag56.xml"/><Relationship Id="rId21" Type="http://schemas.openxmlformats.org/officeDocument/2006/relationships/tags" Target="../tags/tag74.xml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17" Type="http://schemas.openxmlformats.org/officeDocument/2006/relationships/tags" Target="../tags/tag70.xml"/><Relationship Id="rId25" Type="http://schemas.openxmlformats.org/officeDocument/2006/relationships/tags" Target="../tags/tag78.xml"/><Relationship Id="rId2" Type="http://schemas.openxmlformats.org/officeDocument/2006/relationships/tags" Target="../tags/tag55.xml"/><Relationship Id="rId16" Type="http://schemas.openxmlformats.org/officeDocument/2006/relationships/tags" Target="../tags/tag69.xml"/><Relationship Id="rId20" Type="http://schemas.openxmlformats.org/officeDocument/2006/relationships/tags" Target="../tags/tag73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24" Type="http://schemas.openxmlformats.org/officeDocument/2006/relationships/tags" Target="../tags/tag77.xml"/><Relationship Id="rId5" Type="http://schemas.openxmlformats.org/officeDocument/2006/relationships/tags" Target="../tags/tag58.xml"/><Relationship Id="rId15" Type="http://schemas.openxmlformats.org/officeDocument/2006/relationships/tags" Target="../tags/tag68.xml"/><Relationship Id="rId23" Type="http://schemas.openxmlformats.org/officeDocument/2006/relationships/tags" Target="../tags/tag76.xml"/><Relationship Id="rId10" Type="http://schemas.openxmlformats.org/officeDocument/2006/relationships/tags" Target="../tags/tag63.xml"/><Relationship Id="rId19" Type="http://schemas.openxmlformats.org/officeDocument/2006/relationships/tags" Target="../tags/tag72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tags" Target="../tags/tag67.xml"/><Relationship Id="rId22" Type="http://schemas.openxmlformats.org/officeDocument/2006/relationships/tags" Target="../tags/tag75.xml"/><Relationship Id="rId27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image" Target="../media/image16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image" Target="../media/image15.png"/><Relationship Id="rId5" Type="http://schemas.openxmlformats.org/officeDocument/2006/relationships/tags" Target="../tags/tag83.xml"/><Relationship Id="rId10" Type="http://schemas.openxmlformats.org/officeDocument/2006/relationships/notesSlide" Target="../notesSlides/notesSlide10.xml"/><Relationship Id="rId4" Type="http://schemas.openxmlformats.org/officeDocument/2006/relationships/tags" Target="../tags/tag82.xml"/><Relationship Id="rId9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10" Type="http://schemas.openxmlformats.org/officeDocument/2006/relationships/image" Target="../media/image17.png"/><Relationship Id="rId4" Type="http://schemas.openxmlformats.org/officeDocument/2006/relationships/tags" Target="../tags/tag90.xml"/><Relationship Id="rId9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notesSlide" Target="../notesSlides/notesSlide11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slideLayout" Target="../slideLayouts/slideLayout4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2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26.xml"/><Relationship Id="rId7" Type="http://schemas.openxmlformats.org/officeDocument/2006/relationships/image" Target="../media/image22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notesSlide" Target="../notesSlides/notesSlide2.xml"/><Relationship Id="rId5" Type="http://schemas.openxmlformats.org/officeDocument/2006/relationships/tags" Target="../tags/tag6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12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37.xml"/><Relationship Id="rId7" Type="http://schemas.openxmlformats.org/officeDocument/2006/relationships/image" Target="../media/image28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9.xml"/><Relationship Id="rId4" Type="http://schemas.openxmlformats.org/officeDocument/2006/relationships/tags" Target="../tags/tag1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7" Type="http://schemas.openxmlformats.org/officeDocument/2006/relationships/image" Target="../media/image33.pn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7" Type="http://schemas.openxmlformats.org/officeDocument/2006/relationships/image" Target="../media/image34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9.xml"/><Relationship Id="rId4" Type="http://schemas.openxmlformats.org/officeDocument/2006/relationships/tags" Target="../tags/tag14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7" Type="http://schemas.openxmlformats.org/officeDocument/2006/relationships/image" Target="../media/image35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4.xml"/><Relationship Id="rId4" Type="http://schemas.openxmlformats.org/officeDocument/2006/relationships/tags" Target="../tags/tag15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2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notesSlide" Target="../notesSlides/notesSlide5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7.xml"/><Relationship Id="rId7" Type="http://schemas.openxmlformats.org/officeDocument/2006/relationships/image" Target="../media/image7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9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259"/>
          <p:cNvSpPr>
            <a:spLocks noChangeArrowheads="1"/>
          </p:cNvSpPr>
          <p:nvPr/>
        </p:nvSpPr>
        <p:spPr bwMode="auto">
          <a:xfrm>
            <a:off x="5133231" y="2117128"/>
            <a:ext cx="2376095" cy="1298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8437" cap="all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LOGO</a:t>
            </a:r>
            <a:endParaRPr lang="zh-CN" altLang="en-US" sz="8437" cap="all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545043" y="2281219"/>
            <a:ext cx="0" cy="110008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7756684" y="2913488"/>
            <a:ext cx="56886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云计算      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1607C      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答辩人 ：刘忠钰    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7756684" y="2218728"/>
            <a:ext cx="623803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4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球约么项目答辩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Could This Be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6124575" y="-2144315"/>
            <a:ext cx="609600" cy="609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4E68781-37F6-47E2-96E0-5AA394F1AA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679" y="3859342"/>
            <a:ext cx="3534220" cy="22333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C9DE1A-782E-4BE6-A52A-5F940E9EDA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808" y="3859342"/>
            <a:ext cx="3534220" cy="219117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C0446BF-F02B-41E3-A617-2E86236D7A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72" y="3859342"/>
            <a:ext cx="3534220" cy="223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393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ractur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5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00"/>
                            </p:stCondLst>
                            <p:childTnLst>
                              <p:par>
                                <p:cTn id="4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6" grpId="1"/>
      <p:bldP spid="12" grpId="0"/>
      <p:bldP spid="12" grpId="1"/>
      <p:bldP spid="14" grpId="0"/>
      <p:bldP spid="1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9F8A0A-7037-4786-9321-B1C18BCFB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791" y="245268"/>
            <a:ext cx="10297144" cy="534451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FC1C02A-706F-4045-B61D-3DE17539E8A2}"/>
              </a:ext>
            </a:extLst>
          </p:cNvPr>
          <p:cNvSpPr/>
          <p:nvPr/>
        </p:nvSpPr>
        <p:spPr>
          <a:xfrm>
            <a:off x="1532831" y="5560540"/>
            <a:ext cx="9793088" cy="167210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在这幅图里我们可以看出，每个服务都拥有各自的数据库。而且，服务可以使用一种最适合其需求、号称多语言持久架构 （</a:t>
            </a:r>
            <a:r>
              <a:rPr lang="sq-AL" altLang="zh-CN" dirty="0"/>
              <a:t>polyglot persistence architecture ) </a:t>
            </a:r>
            <a:r>
              <a:rPr lang="zh-CN" altLang="en-US" dirty="0"/>
              <a:t>的数据库。那为什么会使用到不同数据库。因为微服务架构模式明显影响到了应用程序与数据库之间的关系。与其他共享单个数据库模式 </a:t>
            </a:r>
            <a:r>
              <a:rPr lang="en-US" altLang="zh-CN" dirty="0"/>
              <a:t>(schema) </a:t>
            </a:r>
            <a:r>
              <a:rPr lang="zh-CN" altLang="en-US" dirty="0"/>
              <a:t>服务有所不同， 其每一个服务都有自己的数据库模式。一方面，这种做法与企业级数据库数据模型的想法相背，此外，它经常导致部分数据冗余。然而，如果您想从微服务中受益，每一个服务都应该有自己的数据库模式。因为它能实现松耦合。</a:t>
            </a:r>
          </a:p>
        </p:txBody>
      </p:sp>
    </p:spTree>
    <p:extLst>
      <p:ext uri="{BB962C8B-B14F-4D97-AF65-F5344CB8AC3E}">
        <p14:creationId xmlns:p14="http://schemas.microsoft.com/office/powerpoint/2010/main" val="964403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3482497" y="3456696"/>
            <a:ext cx="920124" cy="64896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r>
              <a:rPr lang="en-US" altLang="zh-CN" sz="4217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art</a:t>
            </a:r>
            <a:endParaRPr lang="zh-CN" altLang="en-US" sz="12127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225131" y="3003593"/>
            <a:ext cx="6633266" cy="120537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41682" rIns="949115" anchor="ctr"/>
          <a:lstStyle/>
          <a:p>
            <a:pPr>
              <a:lnSpc>
                <a:spcPct val="130000"/>
              </a:lnSpc>
              <a:defRPr/>
            </a:pPr>
            <a:endParaRPr lang="zh-CN" altLang="en-US" sz="1477" kern="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2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619530" y="3285934"/>
            <a:ext cx="646011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21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章 节</a:t>
            </a:r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4077" y="2808805"/>
            <a:ext cx="1442703" cy="155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123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10123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6631399" y="3236745"/>
            <a:ext cx="4257960" cy="553870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3999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项目模块</a:t>
            </a:r>
          </a:p>
        </p:txBody>
      </p:sp>
      <p:sp>
        <p:nvSpPr>
          <p:cNvPr id="7" name="文本占位符 6"/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6631399" y="3813920"/>
            <a:ext cx="4257960" cy="22159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en-US" altLang="zh-CN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5280869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2052" grpId="0"/>
      <p:bldP spid="2053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8"/>
          <p:cNvSpPr txBox="1"/>
          <p:nvPr/>
        </p:nvSpPr>
        <p:spPr>
          <a:xfrm>
            <a:off x="-267369" y="87933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模块划分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TextBox 8"/>
          <p:cNvSpPr txBox="1"/>
          <p:nvPr/>
        </p:nvSpPr>
        <p:spPr>
          <a:xfrm>
            <a:off x="452711" y="713744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5" name="图片 74" descr="JWD}U$$)VG64%`0KICM48MI">
            <a:extLst>
              <a:ext uri="{FF2B5EF4-FFF2-40B4-BE49-F238E27FC236}">
                <a16:creationId xmlns:a16="http://schemas.microsoft.com/office/drawing/2014/main" id="{FD639ACD-1251-4956-84AA-51BCBED4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79" y="1434629"/>
            <a:ext cx="5832648" cy="5564453"/>
          </a:xfrm>
          <a:prstGeom prst="rect">
            <a:avLst/>
          </a:prstGeom>
        </p:spPr>
      </p:pic>
      <p:graphicFrame>
        <p:nvGraphicFramePr>
          <p:cNvPr id="78" name="表格 77">
            <a:extLst>
              <a:ext uri="{FF2B5EF4-FFF2-40B4-BE49-F238E27FC236}">
                <a16:creationId xmlns:a16="http://schemas.microsoft.com/office/drawing/2014/main" id="{35459EA6-6D1E-429B-A81A-2733E1DB8F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4434883"/>
              </p:ext>
            </p:extLst>
          </p:nvPr>
        </p:nvGraphicFramePr>
        <p:xfrm>
          <a:off x="6577091" y="2293173"/>
          <a:ext cx="5187417" cy="1534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7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3425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96435" marR="96435" marT="48218" marB="482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9" name="图片 98">
            <a:extLst>
              <a:ext uri="{FF2B5EF4-FFF2-40B4-BE49-F238E27FC236}">
                <a16:creationId xmlns:a16="http://schemas.microsoft.com/office/drawing/2014/main" id="{AE8BEAFC-BBAB-4274-AA5C-AABD9CD94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421" y="2293842"/>
            <a:ext cx="5187417" cy="2268909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2F35CAF1-5556-4B57-A010-7C39D63A1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399" y="4648471"/>
            <a:ext cx="5056158" cy="23506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49684C4-DC1C-4BB8-963D-BF1383A9FDD4}"/>
              </a:ext>
            </a:extLst>
          </p:cNvPr>
          <p:cNvSpPr/>
          <p:nvPr/>
        </p:nvSpPr>
        <p:spPr>
          <a:xfrm>
            <a:off x="6717407" y="1600101"/>
            <a:ext cx="4824536" cy="432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公共模块的部分代码</a:t>
            </a:r>
          </a:p>
        </p:txBody>
      </p:sp>
    </p:spTree>
    <p:extLst>
      <p:ext uri="{BB962C8B-B14F-4D97-AF65-F5344CB8AC3E}">
        <p14:creationId xmlns:p14="http://schemas.microsoft.com/office/powerpoint/2010/main" val="340242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>
            <p:custDataLst>
              <p:tags r:id="rId2"/>
            </p:custDataLst>
          </p:nvPr>
        </p:nvSpPr>
        <p:spPr>
          <a:xfrm>
            <a:off x="465190" y="-2187"/>
            <a:ext cx="486886" cy="131250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9F4E903-227E-4D44-A699-BBB47C83AFB3}"/>
              </a:ext>
            </a:extLst>
          </p:cNvPr>
          <p:cNvSpPr/>
          <p:nvPr/>
        </p:nvSpPr>
        <p:spPr>
          <a:xfrm>
            <a:off x="1244799" y="231949"/>
            <a:ext cx="5306459" cy="864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涉及架构之</a:t>
            </a:r>
            <a:r>
              <a:rPr lang="en-US" altLang="zh-CN" sz="3200" dirty="0"/>
              <a:t>spring</a:t>
            </a:r>
            <a:r>
              <a:rPr lang="zh-CN" altLang="en-US" sz="3200" dirty="0"/>
              <a:t>全家桶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866110-34E7-42F9-AF49-F7EC6EA3ECD6}"/>
              </a:ext>
            </a:extLst>
          </p:cNvPr>
          <p:cNvSpPr/>
          <p:nvPr/>
        </p:nvSpPr>
        <p:spPr>
          <a:xfrm>
            <a:off x="3044999" y="1456085"/>
            <a:ext cx="6480720" cy="10801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q-AL" altLang="zh-CN" dirty="0"/>
              <a:t>SpringBoot+SpringCloud+SpringMVC+SpringData  </a:t>
            </a:r>
            <a:r>
              <a:rPr lang="zh-CN" altLang="en-US" dirty="0"/>
              <a:t>我们把这种架构也称之为全家桶。 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0B537AF-3A1F-4D3F-A891-1CFD37789AC4}"/>
              </a:ext>
            </a:extLst>
          </p:cNvPr>
          <p:cNvSpPr/>
          <p:nvPr/>
        </p:nvSpPr>
        <p:spPr>
          <a:xfrm>
            <a:off x="38374" y="3360905"/>
            <a:ext cx="3654698" cy="3639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springBoot</a:t>
            </a:r>
            <a:endParaRPr lang="en-US" altLang="zh-CN" dirty="0"/>
          </a:p>
          <a:p>
            <a:pPr algn="ctr"/>
            <a:r>
              <a:rPr lang="zh-CN" altLang="en-US" dirty="0"/>
              <a:t>它使用 </a:t>
            </a:r>
            <a:r>
              <a:rPr lang="zh-CN" altLang="en-US" b="1" dirty="0"/>
              <a:t>“习惯优于配置”</a:t>
            </a:r>
            <a:r>
              <a:rPr lang="zh-CN" altLang="en-US" dirty="0"/>
              <a:t> （项目中存在大量的配置，此外还内置了一个习惯性的配置，让你无需手动进行配置）的理念让你的项目快速的运行起来。使用 </a:t>
            </a:r>
            <a:r>
              <a:rPr lang="en-US" altLang="zh-CN" dirty="0"/>
              <a:t>Spring Boot </a:t>
            </a:r>
            <a:r>
              <a:rPr lang="zh-CN" altLang="en-US" dirty="0"/>
              <a:t>很容易创建一个独立运行（运行 </a:t>
            </a:r>
            <a:r>
              <a:rPr lang="en-US" altLang="zh-CN" dirty="0"/>
              <a:t>Jar</a:t>
            </a:r>
            <a:r>
              <a:rPr lang="zh-CN" altLang="en-US" dirty="0"/>
              <a:t>，内嵌 </a:t>
            </a:r>
            <a:r>
              <a:rPr lang="en-US" altLang="zh-CN" dirty="0"/>
              <a:t>Servlet </a:t>
            </a:r>
            <a:r>
              <a:rPr lang="zh-CN" altLang="en-US" dirty="0"/>
              <a:t>容器）准生产级别的基于 </a:t>
            </a:r>
            <a:r>
              <a:rPr lang="en-US" altLang="zh-CN" dirty="0"/>
              <a:t>Spring </a:t>
            </a:r>
            <a:r>
              <a:rPr lang="zh-CN" altLang="en-US" dirty="0"/>
              <a:t>框架的项目，使用 </a:t>
            </a:r>
            <a:r>
              <a:rPr lang="en-US" altLang="zh-CN" dirty="0"/>
              <a:t>Spring Boot </a:t>
            </a:r>
            <a:r>
              <a:rPr lang="zh-CN" altLang="en-US" dirty="0"/>
              <a:t>你可以不用或者只需很少的 </a:t>
            </a:r>
            <a:r>
              <a:rPr lang="en-US" altLang="zh-CN" dirty="0"/>
              <a:t>Spring </a:t>
            </a:r>
            <a:r>
              <a:rPr lang="zh-CN" altLang="en-US" dirty="0"/>
              <a:t>配置。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68A5D04-A787-4B2F-A0E1-88C7F3F99313}"/>
              </a:ext>
            </a:extLst>
          </p:cNvPr>
          <p:cNvSpPr/>
          <p:nvPr/>
        </p:nvSpPr>
        <p:spPr>
          <a:xfrm>
            <a:off x="9165679" y="3360905"/>
            <a:ext cx="3654698" cy="3639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Spring Cloud </a:t>
            </a:r>
            <a:r>
              <a:rPr lang="zh-CN" altLang="en-US" dirty="0"/>
              <a:t>是一系列框架的有序集合，它利用 </a:t>
            </a:r>
            <a:r>
              <a:rPr lang="en-US" altLang="zh-CN" dirty="0"/>
              <a:t>Spring Boot </a:t>
            </a:r>
            <a:r>
              <a:rPr lang="zh-CN" altLang="en-US" dirty="0"/>
              <a:t>的开发便利性简化了分布式系统的开发，比如服务发现、服务网关、服务路由、链路追踪等。</a:t>
            </a:r>
            <a:r>
              <a:rPr lang="en-US" altLang="zh-CN" dirty="0"/>
              <a:t>Spring Cloud </a:t>
            </a:r>
            <a:r>
              <a:rPr lang="zh-CN" altLang="en-US" dirty="0"/>
              <a:t>并不重复造轮子，而是将市面上开发得比较好的模块集成进去，进行封装，从而减少了各模块的开发成本。换句话说：</a:t>
            </a:r>
            <a:r>
              <a:rPr lang="en-US" altLang="zh-CN" dirty="0"/>
              <a:t>Spring Cloud </a:t>
            </a:r>
            <a:r>
              <a:rPr lang="zh-CN" altLang="en-US" dirty="0"/>
              <a:t>提供了构建分布式系统所需的“全家桶”。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B4E6350-F1BF-466C-869C-10A600955524}"/>
              </a:ext>
            </a:extLst>
          </p:cNvPr>
          <p:cNvSpPr/>
          <p:nvPr/>
        </p:nvSpPr>
        <p:spPr>
          <a:xfrm>
            <a:off x="4701183" y="3360905"/>
            <a:ext cx="3024336" cy="16955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Spring Data:  Spring </a:t>
            </a:r>
            <a:r>
              <a:rPr lang="zh-CN" altLang="en-US" dirty="0"/>
              <a:t>的一个子项目。用于简化数据库访问，支持</a:t>
            </a:r>
            <a:r>
              <a:rPr lang="en-US" altLang="zh-CN" b="1" dirty="0"/>
              <a:t>NoSQL</a:t>
            </a:r>
            <a:r>
              <a:rPr lang="zh-CN" altLang="en-US" dirty="0"/>
              <a:t>和</a:t>
            </a:r>
            <a:r>
              <a:rPr lang="zh-CN" altLang="en-US" b="1" dirty="0"/>
              <a:t>关系数据库存储</a:t>
            </a:r>
            <a:r>
              <a:rPr lang="zh-CN" altLang="en-US" dirty="0"/>
              <a:t>。其主要目标是使数据库的访问变得方便快捷。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7E5C7C9-0BA1-468B-86AF-B0260C61940D}"/>
              </a:ext>
            </a:extLst>
          </p:cNvPr>
          <p:cNvSpPr/>
          <p:nvPr/>
        </p:nvSpPr>
        <p:spPr>
          <a:xfrm>
            <a:off x="4701183" y="5200501"/>
            <a:ext cx="3024336" cy="1911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sq-AL" dirty="0"/>
              <a:t>　</a:t>
            </a:r>
            <a:r>
              <a:rPr lang="sq-AL" altLang="zh-CN" dirty="0"/>
              <a:t>springMVC</a:t>
            </a:r>
            <a:r>
              <a:rPr lang="zh-CN" altLang="en-US" dirty="0"/>
              <a:t>是</a:t>
            </a:r>
            <a:r>
              <a:rPr lang="sq-AL" altLang="zh-CN" dirty="0"/>
              <a:t>spring</a:t>
            </a:r>
            <a:r>
              <a:rPr lang="zh-CN" altLang="en-US" dirty="0"/>
              <a:t>框架的一个模块，</a:t>
            </a:r>
            <a:r>
              <a:rPr lang="sq-AL" altLang="zh-CN" dirty="0"/>
              <a:t>springMVC</a:t>
            </a:r>
            <a:r>
              <a:rPr lang="zh-CN" altLang="en-US" dirty="0"/>
              <a:t>和</a:t>
            </a:r>
            <a:r>
              <a:rPr lang="sq-AL" altLang="zh-CN" dirty="0"/>
              <a:t>spring</a:t>
            </a:r>
            <a:r>
              <a:rPr lang="zh-CN" altLang="en-US" dirty="0"/>
              <a:t>无需通过中间整合层进行开发。</a:t>
            </a:r>
          </a:p>
          <a:p>
            <a:r>
              <a:rPr lang="zh-CN" altLang="en-US" dirty="0"/>
              <a:t>     </a:t>
            </a:r>
            <a:r>
              <a:rPr lang="sq-AL" altLang="zh-CN" dirty="0"/>
              <a:t>springMVC</a:t>
            </a:r>
            <a:r>
              <a:rPr lang="zh-CN" altLang="en-US" dirty="0"/>
              <a:t>是一个基于</a:t>
            </a:r>
            <a:r>
              <a:rPr lang="sq-AL" altLang="zh-CN" dirty="0"/>
              <a:t>mvc</a:t>
            </a:r>
            <a:r>
              <a:rPr lang="zh-CN" altLang="en-US" dirty="0"/>
              <a:t>的</a:t>
            </a:r>
            <a:r>
              <a:rPr lang="sq-AL" altLang="zh-CN" dirty="0"/>
              <a:t>web</a:t>
            </a:r>
            <a:r>
              <a:rPr lang="zh-CN" altLang="en-US" dirty="0"/>
              <a:t>框架。</a:t>
            </a:r>
          </a:p>
          <a:p>
            <a:pPr algn="ctr"/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>
            <p:custDataLst>
              <p:tags r:id="rId2"/>
            </p:custDataLst>
          </p:nvPr>
        </p:nvSpPr>
        <p:spPr>
          <a:xfrm flipH="1">
            <a:off x="8800077" y="2511337"/>
            <a:ext cx="4058320" cy="472131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4326" eaLnBrk="0" hangingPunct="0">
              <a:defRPr/>
            </a:pPr>
            <a:endParaRPr lang="zh-CN" altLang="en-US" sz="1898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9" name="直角三角形 38"/>
          <p:cNvSpPr/>
          <p:nvPr>
            <p:custDataLst>
              <p:tags r:id="rId3"/>
            </p:custDataLst>
          </p:nvPr>
        </p:nvSpPr>
        <p:spPr>
          <a:xfrm rot="10800000" flipH="1">
            <a:off x="-27258" y="-20673"/>
            <a:ext cx="4058320" cy="472131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4326" eaLnBrk="0" hangingPunct="0">
              <a:defRPr/>
            </a:pPr>
            <a:endParaRPr lang="zh-CN" altLang="en-US" sz="1898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0" name="文本框 12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90535" y="1278152"/>
            <a:ext cx="5141876" cy="551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defTabSz="964326">
              <a:spcBef>
                <a:spcPct val="0"/>
              </a:spcBef>
              <a:buNone/>
              <a:defRPr/>
            </a:pPr>
            <a:r>
              <a:rPr lang="zh-CN" altLang="en-US" sz="2953" dirty="0">
                <a:solidFill>
                  <a:schemeClr val="accent1"/>
                </a:solidFill>
                <a:latin typeface="+mn-lt"/>
                <a:ea typeface="+mn-ea"/>
              </a:rPr>
              <a:t> 基 础 微 服 务</a:t>
            </a:r>
            <a:endParaRPr lang="en-US" altLang="zh-CN" sz="2953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22" name="任意多边形 21"/>
          <p:cNvSpPr/>
          <p:nvPr>
            <p:custDataLst>
              <p:tags r:id="rId5"/>
            </p:custDataLst>
          </p:nvPr>
        </p:nvSpPr>
        <p:spPr>
          <a:xfrm flipH="1" flipV="1">
            <a:off x="4868091" y="1267091"/>
            <a:ext cx="654677" cy="507754"/>
          </a:xfrm>
          <a:custGeom>
            <a:avLst/>
            <a:gdLst>
              <a:gd name="connsiteX0" fmla="*/ 206921 w 620765"/>
              <a:gd name="connsiteY0" fmla="*/ 481452 h 481452"/>
              <a:gd name="connsiteX1" fmla="*/ 0 w 620765"/>
              <a:gd name="connsiteY1" fmla="*/ 481452 h 481452"/>
              <a:gd name="connsiteX2" fmla="*/ 413844 w 620765"/>
              <a:gd name="connsiteY2" fmla="*/ 0 h 481452"/>
              <a:gd name="connsiteX3" fmla="*/ 620765 w 620765"/>
              <a:gd name="connsiteY3" fmla="*/ 0 h 48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765" h="481452">
                <a:moveTo>
                  <a:pt x="206921" y="481452"/>
                </a:moveTo>
                <a:lnTo>
                  <a:pt x="0" y="481452"/>
                </a:lnTo>
                <a:lnTo>
                  <a:pt x="413844" y="0"/>
                </a:lnTo>
                <a:lnTo>
                  <a:pt x="6207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64326" eaLnBrk="0" hangingPunct="0">
              <a:defRPr/>
            </a:pPr>
            <a:endParaRPr lang="zh-CN" altLang="en-US" sz="2109">
              <a:solidFill>
                <a:srgbClr val="FFFFFF"/>
              </a:solidFill>
            </a:endParaRPr>
          </a:p>
        </p:txBody>
      </p:sp>
      <p:sp>
        <p:nvSpPr>
          <p:cNvPr id="41" name="任意多边形 40"/>
          <p:cNvSpPr/>
          <p:nvPr>
            <p:custDataLst>
              <p:tags r:id="rId6"/>
            </p:custDataLst>
          </p:nvPr>
        </p:nvSpPr>
        <p:spPr>
          <a:xfrm>
            <a:off x="5182414" y="1267091"/>
            <a:ext cx="1307465" cy="507754"/>
          </a:xfrm>
          <a:custGeom>
            <a:avLst/>
            <a:gdLst>
              <a:gd name="connsiteX0" fmla="*/ 413844 w 1239739"/>
              <a:gd name="connsiteY0" fmla="*/ 0 h 481452"/>
              <a:gd name="connsiteX1" fmla="*/ 1239739 w 1239739"/>
              <a:gd name="connsiteY1" fmla="*/ 0 h 481452"/>
              <a:gd name="connsiteX2" fmla="*/ 788611 w 1239739"/>
              <a:gd name="connsiteY2" fmla="*/ 481452 h 481452"/>
              <a:gd name="connsiteX3" fmla="*/ 0 w 1239739"/>
              <a:gd name="connsiteY3" fmla="*/ 481452 h 48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9739" h="481452">
                <a:moveTo>
                  <a:pt x="413844" y="0"/>
                </a:moveTo>
                <a:lnTo>
                  <a:pt x="1239739" y="0"/>
                </a:lnTo>
                <a:lnTo>
                  <a:pt x="788611" y="481452"/>
                </a:lnTo>
                <a:lnTo>
                  <a:pt x="0" y="4814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953">
                <a:solidFill>
                  <a:schemeClr val="bg1"/>
                </a:solidFill>
              </a:rPr>
              <a:t>01</a:t>
            </a:r>
            <a:endParaRPr lang="zh-CN" altLang="en-US" sz="2953">
              <a:solidFill>
                <a:schemeClr val="bg1"/>
              </a:solidFill>
            </a:endParaRPr>
          </a:p>
        </p:txBody>
      </p:sp>
      <p:sp>
        <p:nvSpPr>
          <p:cNvPr id="43" name="文本框 12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787814" y="2170066"/>
            <a:ext cx="5141876" cy="551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defTabSz="964326">
              <a:spcBef>
                <a:spcPct val="0"/>
              </a:spcBef>
              <a:buNone/>
              <a:defRPr/>
            </a:pPr>
            <a:r>
              <a:rPr lang="zh-CN" altLang="en-US" sz="2953" dirty="0">
                <a:solidFill>
                  <a:schemeClr val="accent1"/>
                </a:solidFill>
                <a:latin typeface="+mn-lt"/>
                <a:ea typeface="+mn-ea"/>
              </a:rPr>
              <a:t> 招 募 微 服 务 </a:t>
            </a:r>
            <a:endParaRPr lang="en-US" altLang="zh-CN" sz="2953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44" name="任意多边形 43"/>
          <p:cNvSpPr/>
          <p:nvPr>
            <p:custDataLst>
              <p:tags r:id="rId8"/>
            </p:custDataLst>
          </p:nvPr>
        </p:nvSpPr>
        <p:spPr>
          <a:xfrm flipH="1" flipV="1">
            <a:off x="4265371" y="2159005"/>
            <a:ext cx="654677" cy="507754"/>
          </a:xfrm>
          <a:custGeom>
            <a:avLst/>
            <a:gdLst>
              <a:gd name="connsiteX0" fmla="*/ 206921 w 620765"/>
              <a:gd name="connsiteY0" fmla="*/ 481452 h 481452"/>
              <a:gd name="connsiteX1" fmla="*/ 0 w 620765"/>
              <a:gd name="connsiteY1" fmla="*/ 481452 h 481452"/>
              <a:gd name="connsiteX2" fmla="*/ 413844 w 620765"/>
              <a:gd name="connsiteY2" fmla="*/ 0 h 481452"/>
              <a:gd name="connsiteX3" fmla="*/ 620765 w 620765"/>
              <a:gd name="connsiteY3" fmla="*/ 0 h 48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765" h="481452">
                <a:moveTo>
                  <a:pt x="206921" y="481452"/>
                </a:moveTo>
                <a:lnTo>
                  <a:pt x="0" y="481452"/>
                </a:lnTo>
                <a:lnTo>
                  <a:pt x="413844" y="0"/>
                </a:lnTo>
                <a:lnTo>
                  <a:pt x="6207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64326" eaLnBrk="0" hangingPunct="0">
              <a:defRPr/>
            </a:pPr>
            <a:endParaRPr lang="zh-CN" altLang="en-US" sz="2109">
              <a:solidFill>
                <a:srgbClr val="FFFFFF"/>
              </a:solidFill>
            </a:endParaRPr>
          </a:p>
        </p:txBody>
      </p:sp>
      <p:sp>
        <p:nvSpPr>
          <p:cNvPr id="45" name="任意多边形 44"/>
          <p:cNvSpPr/>
          <p:nvPr>
            <p:custDataLst>
              <p:tags r:id="rId9"/>
            </p:custDataLst>
          </p:nvPr>
        </p:nvSpPr>
        <p:spPr>
          <a:xfrm>
            <a:off x="4579694" y="2159005"/>
            <a:ext cx="1307465" cy="507754"/>
          </a:xfrm>
          <a:custGeom>
            <a:avLst/>
            <a:gdLst>
              <a:gd name="connsiteX0" fmla="*/ 413844 w 1239739"/>
              <a:gd name="connsiteY0" fmla="*/ 0 h 481452"/>
              <a:gd name="connsiteX1" fmla="*/ 1239739 w 1239739"/>
              <a:gd name="connsiteY1" fmla="*/ 0 h 481452"/>
              <a:gd name="connsiteX2" fmla="*/ 788611 w 1239739"/>
              <a:gd name="connsiteY2" fmla="*/ 481452 h 481452"/>
              <a:gd name="connsiteX3" fmla="*/ 0 w 1239739"/>
              <a:gd name="connsiteY3" fmla="*/ 481452 h 48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9739" h="481452">
                <a:moveTo>
                  <a:pt x="413844" y="0"/>
                </a:moveTo>
                <a:lnTo>
                  <a:pt x="1239739" y="0"/>
                </a:lnTo>
                <a:lnTo>
                  <a:pt x="788611" y="481452"/>
                </a:lnTo>
                <a:lnTo>
                  <a:pt x="0" y="4814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953">
                <a:solidFill>
                  <a:schemeClr val="bg1"/>
                </a:solidFill>
              </a:rPr>
              <a:t>02</a:t>
            </a:r>
            <a:endParaRPr lang="zh-CN" altLang="en-US" sz="2953">
              <a:solidFill>
                <a:schemeClr val="bg1"/>
              </a:solidFill>
            </a:endParaRPr>
          </a:p>
        </p:txBody>
      </p:sp>
      <p:sp>
        <p:nvSpPr>
          <p:cNvPr id="47" name="文本框 128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185094" y="3061980"/>
            <a:ext cx="5141876" cy="551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defTabSz="964326">
              <a:spcBef>
                <a:spcPct val="0"/>
              </a:spcBef>
              <a:buNone/>
              <a:defRPr/>
            </a:pPr>
            <a:r>
              <a:rPr lang="zh-CN" altLang="en-US" sz="2953" dirty="0">
                <a:solidFill>
                  <a:schemeClr val="accent1"/>
                </a:solidFill>
                <a:latin typeface="+mn-lt"/>
                <a:ea typeface="+mn-ea"/>
              </a:rPr>
              <a:t> 问 答 微 服 务</a:t>
            </a:r>
            <a:endParaRPr lang="en-US" altLang="zh-CN" sz="2953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48" name="任意多边形 47"/>
          <p:cNvSpPr/>
          <p:nvPr>
            <p:custDataLst>
              <p:tags r:id="rId11"/>
            </p:custDataLst>
          </p:nvPr>
        </p:nvSpPr>
        <p:spPr>
          <a:xfrm flipH="1" flipV="1">
            <a:off x="3662650" y="3050919"/>
            <a:ext cx="654677" cy="507754"/>
          </a:xfrm>
          <a:custGeom>
            <a:avLst/>
            <a:gdLst>
              <a:gd name="connsiteX0" fmla="*/ 206921 w 620765"/>
              <a:gd name="connsiteY0" fmla="*/ 481452 h 481452"/>
              <a:gd name="connsiteX1" fmla="*/ 0 w 620765"/>
              <a:gd name="connsiteY1" fmla="*/ 481452 h 481452"/>
              <a:gd name="connsiteX2" fmla="*/ 413844 w 620765"/>
              <a:gd name="connsiteY2" fmla="*/ 0 h 481452"/>
              <a:gd name="connsiteX3" fmla="*/ 620765 w 620765"/>
              <a:gd name="connsiteY3" fmla="*/ 0 h 48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765" h="481452">
                <a:moveTo>
                  <a:pt x="206921" y="481452"/>
                </a:moveTo>
                <a:lnTo>
                  <a:pt x="0" y="481452"/>
                </a:lnTo>
                <a:lnTo>
                  <a:pt x="413844" y="0"/>
                </a:lnTo>
                <a:lnTo>
                  <a:pt x="6207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64326" eaLnBrk="0" hangingPunct="0">
              <a:defRPr/>
            </a:pPr>
            <a:endParaRPr lang="zh-CN" altLang="en-US" sz="2109">
              <a:solidFill>
                <a:srgbClr val="FFFFFF"/>
              </a:solidFill>
            </a:endParaRPr>
          </a:p>
        </p:txBody>
      </p:sp>
      <p:sp>
        <p:nvSpPr>
          <p:cNvPr id="49" name="任意多边形 48"/>
          <p:cNvSpPr/>
          <p:nvPr>
            <p:custDataLst>
              <p:tags r:id="rId12"/>
            </p:custDataLst>
          </p:nvPr>
        </p:nvSpPr>
        <p:spPr>
          <a:xfrm>
            <a:off x="3976973" y="3050919"/>
            <a:ext cx="1307465" cy="507754"/>
          </a:xfrm>
          <a:custGeom>
            <a:avLst/>
            <a:gdLst>
              <a:gd name="connsiteX0" fmla="*/ 413844 w 1239739"/>
              <a:gd name="connsiteY0" fmla="*/ 0 h 481452"/>
              <a:gd name="connsiteX1" fmla="*/ 1239739 w 1239739"/>
              <a:gd name="connsiteY1" fmla="*/ 0 h 481452"/>
              <a:gd name="connsiteX2" fmla="*/ 788611 w 1239739"/>
              <a:gd name="connsiteY2" fmla="*/ 481452 h 481452"/>
              <a:gd name="connsiteX3" fmla="*/ 0 w 1239739"/>
              <a:gd name="connsiteY3" fmla="*/ 481452 h 48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9739" h="481452">
                <a:moveTo>
                  <a:pt x="413844" y="0"/>
                </a:moveTo>
                <a:lnTo>
                  <a:pt x="1239739" y="0"/>
                </a:lnTo>
                <a:lnTo>
                  <a:pt x="788611" y="481452"/>
                </a:lnTo>
                <a:lnTo>
                  <a:pt x="0" y="4814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953">
                <a:solidFill>
                  <a:schemeClr val="bg1"/>
                </a:solidFill>
              </a:rPr>
              <a:t>03</a:t>
            </a:r>
            <a:endParaRPr lang="zh-CN" altLang="en-US" sz="2953">
              <a:solidFill>
                <a:schemeClr val="bg1"/>
              </a:solidFill>
            </a:endParaRPr>
          </a:p>
        </p:txBody>
      </p:sp>
      <p:sp>
        <p:nvSpPr>
          <p:cNvPr id="53" name="文本框 128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582373" y="3953894"/>
            <a:ext cx="5141876" cy="551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defTabSz="964326">
              <a:spcBef>
                <a:spcPct val="0"/>
              </a:spcBef>
              <a:buNone/>
              <a:defRPr/>
            </a:pPr>
            <a:r>
              <a:rPr lang="zh-CN" altLang="en-US" sz="2953" dirty="0">
                <a:solidFill>
                  <a:schemeClr val="accent1"/>
                </a:solidFill>
                <a:latin typeface="+mn-lt"/>
                <a:ea typeface="+mn-ea"/>
              </a:rPr>
              <a:t> 聊 天 动 态 服 务</a:t>
            </a:r>
            <a:endParaRPr lang="en-US" altLang="zh-CN" sz="2953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54" name="任意多边形 53"/>
          <p:cNvSpPr/>
          <p:nvPr>
            <p:custDataLst>
              <p:tags r:id="rId14"/>
            </p:custDataLst>
          </p:nvPr>
        </p:nvSpPr>
        <p:spPr>
          <a:xfrm flipH="1" flipV="1">
            <a:off x="3059929" y="3942833"/>
            <a:ext cx="654677" cy="507754"/>
          </a:xfrm>
          <a:custGeom>
            <a:avLst/>
            <a:gdLst>
              <a:gd name="connsiteX0" fmla="*/ 206921 w 620765"/>
              <a:gd name="connsiteY0" fmla="*/ 481452 h 481452"/>
              <a:gd name="connsiteX1" fmla="*/ 0 w 620765"/>
              <a:gd name="connsiteY1" fmla="*/ 481452 h 481452"/>
              <a:gd name="connsiteX2" fmla="*/ 413844 w 620765"/>
              <a:gd name="connsiteY2" fmla="*/ 0 h 481452"/>
              <a:gd name="connsiteX3" fmla="*/ 620765 w 620765"/>
              <a:gd name="connsiteY3" fmla="*/ 0 h 48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765" h="481452">
                <a:moveTo>
                  <a:pt x="206921" y="481452"/>
                </a:moveTo>
                <a:lnTo>
                  <a:pt x="0" y="481452"/>
                </a:lnTo>
                <a:lnTo>
                  <a:pt x="413844" y="0"/>
                </a:lnTo>
                <a:lnTo>
                  <a:pt x="6207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64326" eaLnBrk="0" hangingPunct="0">
              <a:defRPr/>
            </a:pPr>
            <a:endParaRPr lang="zh-CN" altLang="en-US" sz="2109">
              <a:solidFill>
                <a:srgbClr val="FFFFFF"/>
              </a:solidFill>
            </a:endParaRPr>
          </a:p>
        </p:txBody>
      </p:sp>
      <p:sp>
        <p:nvSpPr>
          <p:cNvPr id="55" name="任意多边形 54"/>
          <p:cNvSpPr/>
          <p:nvPr>
            <p:custDataLst>
              <p:tags r:id="rId15"/>
            </p:custDataLst>
          </p:nvPr>
        </p:nvSpPr>
        <p:spPr>
          <a:xfrm>
            <a:off x="3374252" y="3942833"/>
            <a:ext cx="1307465" cy="507754"/>
          </a:xfrm>
          <a:custGeom>
            <a:avLst/>
            <a:gdLst>
              <a:gd name="connsiteX0" fmla="*/ 413844 w 1239739"/>
              <a:gd name="connsiteY0" fmla="*/ 0 h 481452"/>
              <a:gd name="connsiteX1" fmla="*/ 1239739 w 1239739"/>
              <a:gd name="connsiteY1" fmla="*/ 0 h 481452"/>
              <a:gd name="connsiteX2" fmla="*/ 788611 w 1239739"/>
              <a:gd name="connsiteY2" fmla="*/ 481452 h 481452"/>
              <a:gd name="connsiteX3" fmla="*/ 0 w 1239739"/>
              <a:gd name="connsiteY3" fmla="*/ 481452 h 48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9739" h="481452">
                <a:moveTo>
                  <a:pt x="413844" y="0"/>
                </a:moveTo>
                <a:lnTo>
                  <a:pt x="1239739" y="0"/>
                </a:lnTo>
                <a:lnTo>
                  <a:pt x="788611" y="481452"/>
                </a:lnTo>
                <a:lnTo>
                  <a:pt x="0" y="4814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953">
                <a:solidFill>
                  <a:schemeClr val="bg1"/>
                </a:solidFill>
              </a:rPr>
              <a:t>04</a:t>
            </a:r>
            <a:endParaRPr lang="zh-CN" altLang="en-US" sz="2953">
              <a:solidFill>
                <a:schemeClr val="bg1"/>
              </a:solidFill>
            </a:endParaRPr>
          </a:p>
        </p:txBody>
      </p:sp>
      <p:sp>
        <p:nvSpPr>
          <p:cNvPr id="57" name="文本框 128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979652" y="4845808"/>
            <a:ext cx="5141876" cy="551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defTabSz="964326">
              <a:spcBef>
                <a:spcPct val="0"/>
              </a:spcBef>
              <a:buNone/>
              <a:defRPr/>
            </a:pPr>
            <a:r>
              <a:rPr lang="zh-CN" altLang="en-US" sz="2953" dirty="0">
                <a:solidFill>
                  <a:schemeClr val="accent1"/>
                </a:solidFill>
                <a:latin typeface="+mn-lt"/>
                <a:ea typeface="+mn-ea"/>
              </a:rPr>
              <a:t> 吐 槽 和 评 论 服 务</a:t>
            </a:r>
            <a:endParaRPr lang="en-US" altLang="zh-CN" sz="2953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58" name="任意多边形 57"/>
          <p:cNvSpPr/>
          <p:nvPr>
            <p:custDataLst>
              <p:tags r:id="rId17"/>
            </p:custDataLst>
          </p:nvPr>
        </p:nvSpPr>
        <p:spPr>
          <a:xfrm flipH="1" flipV="1">
            <a:off x="2457208" y="4834747"/>
            <a:ext cx="654677" cy="507754"/>
          </a:xfrm>
          <a:custGeom>
            <a:avLst/>
            <a:gdLst>
              <a:gd name="connsiteX0" fmla="*/ 206921 w 620765"/>
              <a:gd name="connsiteY0" fmla="*/ 481452 h 481452"/>
              <a:gd name="connsiteX1" fmla="*/ 0 w 620765"/>
              <a:gd name="connsiteY1" fmla="*/ 481452 h 481452"/>
              <a:gd name="connsiteX2" fmla="*/ 413844 w 620765"/>
              <a:gd name="connsiteY2" fmla="*/ 0 h 481452"/>
              <a:gd name="connsiteX3" fmla="*/ 620765 w 620765"/>
              <a:gd name="connsiteY3" fmla="*/ 0 h 48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765" h="481452">
                <a:moveTo>
                  <a:pt x="206921" y="481452"/>
                </a:moveTo>
                <a:lnTo>
                  <a:pt x="0" y="481452"/>
                </a:lnTo>
                <a:lnTo>
                  <a:pt x="413844" y="0"/>
                </a:lnTo>
                <a:lnTo>
                  <a:pt x="6207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64326" eaLnBrk="0" hangingPunct="0">
              <a:defRPr/>
            </a:pPr>
            <a:endParaRPr lang="zh-CN" altLang="en-US" sz="2109">
              <a:solidFill>
                <a:srgbClr val="FFFFFF"/>
              </a:solidFill>
            </a:endParaRPr>
          </a:p>
        </p:txBody>
      </p:sp>
      <p:sp>
        <p:nvSpPr>
          <p:cNvPr id="59" name="任意多边形 58"/>
          <p:cNvSpPr/>
          <p:nvPr>
            <p:custDataLst>
              <p:tags r:id="rId18"/>
            </p:custDataLst>
          </p:nvPr>
        </p:nvSpPr>
        <p:spPr>
          <a:xfrm>
            <a:off x="2771531" y="4834747"/>
            <a:ext cx="1307465" cy="507754"/>
          </a:xfrm>
          <a:custGeom>
            <a:avLst/>
            <a:gdLst>
              <a:gd name="connsiteX0" fmla="*/ 413844 w 1239739"/>
              <a:gd name="connsiteY0" fmla="*/ 0 h 481452"/>
              <a:gd name="connsiteX1" fmla="*/ 1239739 w 1239739"/>
              <a:gd name="connsiteY1" fmla="*/ 0 h 481452"/>
              <a:gd name="connsiteX2" fmla="*/ 788611 w 1239739"/>
              <a:gd name="connsiteY2" fmla="*/ 481452 h 481452"/>
              <a:gd name="connsiteX3" fmla="*/ 0 w 1239739"/>
              <a:gd name="connsiteY3" fmla="*/ 481452 h 48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9739" h="481452">
                <a:moveTo>
                  <a:pt x="413844" y="0"/>
                </a:moveTo>
                <a:lnTo>
                  <a:pt x="1239739" y="0"/>
                </a:lnTo>
                <a:lnTo>
                  <a:pt x="788611" y="481452"/>
                </a:lnTo>
                <a:lnTo>
                  <a:pt x="0" y="4814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953">
                <a:solidFill>
                  <a:schemeClr val="bg1"/>
                </a:solidFill>
              </a:rPr>
              <a:t>05</a:t>
            </a:r>
            <a:endParaRPr lang="zh-CN" altLang="en-US" sz="2953">
              <a:solidFill>
                <a:schemeClr val="bg1"/>
              </a:solidFill>
            </a:endParaRPr>
          </a:p>
        </p:txBody>
      </p:sp>
      <p:sp>
        <p:nvSpPr>
          <p:cNvPr id="61" name="文本框 128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376931" y="5737722"/>
            <a:ext cx="5141876" cy="551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defTabSz="964326">
              <a:spcBef>
                <a:spcPct val="0"/>
              </a:spcBef>
              <a:buNone/>
              <a:defRPr/>
            </a:pPr>
            <a:r>
              <a:rPr lang="zh-CN" altLang="en-US" sz="2953" dirty="0">
                <a:solidFill>
                  <a:schemeClr val="accent1"/>
                </a:solidFill>
                <a:latin typeface="+mn-lt"/>
                <a:ea typeface="+mn-ea"/>
              </a:rPr>
              <a:t> 搜 索 微 服 务</a:t>
            </a:r>
            <a:endParaRPr lang="en-US" altLang="zh-CN" sz="2953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63" name="任意多边形 62"/>
          <p:cNvSpPr/>
          <p:nvPr>
            <p:custDataLst>
              <p:tags r:id="rId20"/>
            </p:custDataLst>
          </p:nvPr>
        </p:nvSpPr>
        <p:spPr>
          <a:xfrm flipH="1" flipV="1">
            <a:off x="1854487" y="5726661"/>
            <a:ext cx="654677" cy="507754"/>
          </a:xfrm>
          <a:custGeom>
            <a:avLst/>
            <a:gdLst>
              <a:gd name="connsiteX0" fmla="*/ 206921 w 620765"/>
              <a:gd name="connsiteY0" fmla="*/ 481452 h 481452"/>
              <a:gd name="connsiteX1" fmla="*/ 0 w 620765"/>
              <a:gd name="connsiteY1" fmla="*/ 481452 h 481452"/>
              <a:gd name="connsiteX2" fmla="*/ 413844 w 620765"/>
              <a:gd name="connsiteY2" fmla="*/ 0 h 481452"/>
              <a:gd name="connsiteX3" fmla="*/ 620765 w 620765"/>
              <a:gd name="connsiteY3" fmla="*/ 0 h 48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765" h="481452">
                <a:moveTo>
                  <a:pt x="206921" y="481452"/>
                </a:moveTo>
                <a:lnTo>
                  <a:pt x="0" y="481452"/>
                </a:lnTo>
                <a:lnTo>
                  <a:pt x="413844" y="0"/>
                </a:lnTo>
                <a:lnTo>
                  <a:pt x="6207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64326" eaLnBrk="0" hangingPunct="0">
              <a:defRPr/>
            </a:pPr>
            <a:endParaRPr lang="zh-CN" altLang="en-US" sz="2109">
              <a:solidFill>
                <a:srgbClr val="FFFFFF"/>
              </a:solidFill>
            </a:endParaRPr>
          </a:p>
        </p:txBody>
      </p:sp>
      <p:sp>
        <p:nvSpPr>
          <p:cNvPr id="64" name="任意多边形 63"/>
          <p:cNvSpPr/>
          <p:nvPr>
            <p:custDataLst>
              <p:tags r:id="rId21"/>
            </p:custDataLst>
          </p:nvPr>
        </p:nvSpPr>
        <p:spPr>
          <a:xfrm>
            <a:off x="2168810" y="5726661"/>
            <a:ext cx="1307465" cy="507754"/>
          </a:xfrm>
          <a:custGeom>
            <a:avLst/>
            <a:gdLst>
              <a:gd name="connsiteX0" fmla="*/ 413844 w 1239739"/>
              <a:gd name="connsiteY0" fmla="*/ 0 h 481452"/>
              <a:gd name="connsiteX1" fmla="*/ 1239739 w 1239739"/>
              <a:gd name="connsiteY1" fmla="*/ 0 h 481452"/>
              <a:gd name="connsiteX2" fmla="*/ 788611 w 1239739"/>
              <a:gd name="connsiteY2" fmla="*/ 481452 h 481452"/>
              <a:gd name="connsiteX3" fmla="*/ 0 w 1239739"/>
              <a:gd name="connsiteY3" fmla="*/ 481452 h 48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9739" h="481452">
                <a:moveTo>
                  <a:pt x="413844" y="0"/>
                </a:moveTo>
                <a:lnTo>
                  <a:pt x="1239739" y="0"/>
                </a:lnTo>
                <a:lnTo>
                  <a:pt x="788611" y="481452"/>
                </a:lnTo>
                <a:lnTo>
                  <a:pt x="0" y="4814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953">
                <a:solidFill>
                  <a:schemeClr val="bg1"/>
                </a:solidFill>
              </a:rPr>
              <a:t>06</a:t>
            </a:r>
            <a:endParaRPr lang="zh-CN" altLang="en-US" sz="2953">
              <a:solidFill>
                <a:schemeClr val="bg1"/>
              </a:solidFill>
            </a:endParaRPr>
          </a:p>
        </p:txBody>
      </p:sp>
      <p:sp>
        <p:nvSpPr>
          <p:cNvPr id="23" name="任意多边形 22"/>
          <p:cNvSpPr/>
          <p:nvPr>
            <p:custDataLst>
              <p:tags r:id="rId22"/>
            </p:custDataLst>
          </p:nvPr>
        </p:nvSpPr>
        <p:spPr>
          <a:xfrm>
            <a:off x="-27261" y="492776"/>
            <a:ext cx="5090467" cy="862324"/>
          </a:xfrm>
          <a:custGeom>
            <a:avLst/>
            <a:gdLst>
              <a:gd name="connsiteX0" fmla="*/ 0 w 4826782"/>
              <a:gd name="connsiteY0" fmla="*/ 0 h 817656"/>
              <a:gd name="connsiteX1" fmla="*/ 4826782 w 4826782"/>
              <a:gd name="connsiteY1" fmla="*/ 0 h 817656"/>
              <a:gd name="connsiteX2" fmla="*/ 4060626 w 4826782"/>
              <a:gd name="connsiteY2" fmla="*/ 817656 h 817656"/>
              <a:gd name="connsiteX3" fmla="*/ 0 w 4826782"/>
              <a:gd name="connsiteY3" fmla="*/ 817656 h 81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782" h="817656">
                <a:moveTo>
                  <a:pt x="0" y="0"/>
                </a:moveTo>
                <a:lnTo>
                  <a:pt x="4826782" y="0"/>
                </a:lnTo>
                <a:lnTo>
                  <a:pt x="4060626" y="817656"/>
                </a:lnTo>
                <a:lnTo>
                  <a:pt x="0" y="8176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zh-CN" altLang="en-US" sz="4000" dirty="0"/>
              <a:t>功能模块的描述</a:t>
            </a:r>
          </a:p>
        </p:txBody>
      </p:sp>
      <p:sp>
        <p:nvSpPr>
          <p:cNvPr id="24" name="文本框 128">
            <a:extLst>
              <a:ext uri="{FF2B5EF4-FFF2-40B4-BE49-F238E27FC236}">
                <a16:creationId xmlns:a16="http://schemas.microsoft.com/office/drawing/2014/main" id="{75DD029B-1CF7-49E1-8FBB-D4EEA46715C7}"/>
              </a:ext>
            </a:extLst>
          </p:cNvPr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2723198" y="6629636"/>
            <a:ext cx="5141876" cy="551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defTabSz="964326">
              <a:spcBef>
                <a:spcPct val="0"/>
              </a:spcBef>
              <a:buNone/>
              <a:defRPr/>
            </a:pPr>
            <a:r>
              <a:rPr lang="zh-CN" altLang="en-US" sz="2953" dirty="0">
                <a:solidFill>
                  <a:schemeClr val="accent1"/>
                </a:solidFill>
                <a:latin typeface="+mn-lt"/>
                <a:ea typeface="+mn-ea"/>
              </a:rPr>
              <a:t>  用 户 微 服 务</a:t>
            </a:r>
            <a:endParaRPr lang="en-US" altLang="zh-CN" sz="2953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25" name="任意多边形 62">
            <a:extLst>
              <a:ext uri="{FF2B5EF4-FFF2-40B4-BE49-F238E27FC236}">
                <a16:creationId xmlns:a16="http://schemas.microsoft.com/office/drawing/2014/main" id="{C0B40892-14DD-46F2-8E88-0D0E333C9704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 flipH="1" flipV="1">
            <a:off x="1200754" y="6618575"/>
            <a:ext cx="654677" cy="507754"/>
          </a:xfrm>
          <a:custGeom>
            <a:avLst/>
            <a:gdLst>
              <a:gd name="connsiteX0" fmla="*/ 206921 w 620765"/>
              <a:gd name="connsiteY0" fmla="*/ 481452 h 481452"/>
              <a:gd name="connsiteX1" fmla="*/ 0 w 620765"/>
              <a:gd name="connsiteY1" fmla="*/ 481452 h 481452"/>
              <a:gd name="connsiteX2" fmla="*/ 413844 w 620765"/>
              <a:gd name="connsiteY2" fmla="*/ 0 h 481452"/>
              <a:gd name="connsiteX3" fmla="*/ 620765 w 620765"/>
              <a:gd name="connsiteY3" fmla="*/ 0 h 48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765" h="481452">
                <a:moveTo>
                  <a:pt x="206921" y="481452"/>
                </a:moveTo>
                <a:lnTo>
                  <a:pt x="0" y="481452"/>
                </a:lnTo>
                <a:lnTo>
                  <a:pt x="413844" y="0"/>
                </a:lnTo>
                <a:lnTo>
                  <a:pt x="6207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64326" eaLnBrk="0" hangingPunct="0">
              <a:defRPr/>
            </a:pPr>
            <a:endParaRPr lang="zh-CN" altLang="en-US" sz="2109">
              <a:solidFill>
                <a:srgbClr val="FFFFFF"/>
              </a:solidFill>
            </a:endParaRPr>
          </a:p>
        </p:txBody>
      </p:sp>
      <p:sp>
        <p:nvSpPr>
          <p:cNvPr id="26" name="任意多边形 63">
            <a:extLst>
              <a:ext uri="{FF2B5EF4-FFF2-40B4-BE49-F238E27FC236}">
                <a16:creationId xmlns:a16="http://schemas.microsoft.com/office/drawing/2014/main" id="{D7C9A316-55B3-4B6E-A958-49832138151E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1515077" y="6618575"/>
            <a:ext cx="1307465" cy="507754"/>
          </a:xfrm>
          <a:custGeom>
            <a:avLst/>
            <a:gdLst>
              <a:gd name="connsiteX0" fmla="*/ 413844 w 1239739"/>
              <a:gd name="connsiteY0" fmla="*/ 0 h 481452"/>
              <a:gd name="connsiteX1" fmla="*/ 1239739 w 1239739"/>
              <a:gd name="connsiteY1" fmla="*/ 0 h 481452"/>
              <a:gd name="connsiteX2" fmla="*/ 788611 w 1239739"/>
              <a:gd name="connsiteY2" fmla="*/ 481452 h 481452"/>
              <a:gd name="connsiteX3" fmla="*/ 0 w 1239739"/>
              <a:gd name="connsiteY3" fmla="*/ 481452 h 48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9739" h="481452">
                <a:moveTo>
                  <a:pt x="413844" y="0"/>
                </a:moveTo>
                <a:lnTo>
                  <a:pt x="1239739" y="0"/>
                </a:lnTo>
                <a:lnTo>
                  <a:pt x="788611" y="481452"/>
                </a:lnTo>
                <a:lnTo>
                  <a:pt x="0" y="4814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953" dirty="0">
                <a:solidFill>
                  <a:schemeClr val="bg1"/>
                </a:solidFill>
              </a:rPr>
              <a:t>07</a:t>
            </a:r>
            <a:endParaRPr lang="zh-CN" altLang="en-US" sz="2953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>
            <a:off x="308712" y="5387373"/>
            <a:ext cx="712241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>
            <p:custDataLst>
              <p:tags r:id="rId3"/>
            </p:custDataLst>
          </p:nvPr>
        </p:nvSpPr>
        <p:spPr>
          <a:xfrm>
            <a:off x="465190" y="-2187"/>
            <a:ext cx="486886" cy="1312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1159713" y="342610"/>
            <a:ext cx="6830996" cy="623213"/>
          </a:xfrm>
          <a:prstGeom prst="rect">
            <a:avLst/>
          </a:prstGeom>
        </p:spPr>
        <p:txBody>
          <a:bodyPr wrap="square" anchor="b" anchorCtr="0">
            <a:normAutofit fontScale="975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797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功能模块一之基础服务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88456" y="4245300"/>
            <a:ext cx="739946" cy="363004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687"/>
              <a:t>2018</a:t>
            </a:r>
            <a:endParaRPr lang="zh-CN" altLang="en-US" sz="1687"/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188456" y="4641548"/>
            <a:ext cx="3945995" cy="330973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altLang="zh-CN" sz="1476"/>
              <a:t>YOU CAN ADD YOUR TITLE HERE</a:t>
            </a:r>
            <a:endParaRPr lang="zh-CN" altLang="en-US" sz="1476"/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4532488" y="4240941"/>
            <a:ext cx="739946" cy="363004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687"/>
              <a:t>2019</a:t>
            </a:r>
            <a:endParaRPr lang="zh-CN" altLang="en-US" sz="1687"/>
          </a:p>
        </p:txBody>
      </p:sp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8861805" y="4246912"/>
            <a:ext cx="739946" cy="363004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687"/>
              <a:t>2020</a:t>
            </a:r>
            <a:endParaRPr lang="zh-CN" altLang="en-US" sz="1687"/>
          </a:p>
        </p:txBody>
      </p:sp>
      <p:graphicFrame>
        <p:nvGraphicFramePr>
          <p:cNvPr id="3" name="表格 2"/>
          <p:cNvGraphicFramePr/>
          <p:nvPr/>
        </p:nvGraphicFramePr>
        <p:xfrm>
          <a:off x="720939" y="1500105"/>
          <a:ext cx="4096493" cy="551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6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1824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900"/>
                        <a:t>分布式ID生成器</a:t>
                      </a:r>
                    </a:p>
                  </a:txBody>
                  <a:tcPr marL="96435" marR="96435" marT="48218" marB="482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609" y="2157071"/>
            <a:ext cx="4096493" cy="2090102"/>
          </a:xfrm>
          <a:prstGeom prst="rect">
            <a:avLst/>
          </a:prstGeom>
        </p:spPr>
      </p:pic>
      <p:graphicFrame>
        <p:nvGraphicFramePr>
          <p:cNvPr id="10" name="表格 9"/>
          <p:cNvGraphicFramePr/>
          <p:nvPr/>
        </p:nvGraphicFramePr>
        <p:xfrm>
          <a:off x="720939" y="4421292"/>
          <a:ext cx="4096493" cy="385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6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57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900"/>
                        <a:t>雪 花 算 法 </a:t>
                      </a:r>
                    </a:p>
                  </a:txBody>
                  <a:tcPr marL="96435" marR="96435" marT="48218" marB="482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/>
          <p:nvPr/>
        </p:nvGraphicFramePr>
        <p:xfrm>
          <a:off x="6021534" y="1500106"/>
          <a:ext cx="6269636" cy="551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9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115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900"/>
                        <a:t>条件+分页查询</a:t>
                      </a:r>
                    </a:p>
                  </a:txBody>
                  <a:tcPr marL="96435" marR="96435" marT="48218" marB="482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图片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21534" y="2167786"/>
            <a:ext cx="6270306" cy="4062338"/>
          </a:xfrm>
          <a:prstGeom prst="rect">
            <a:avLst/>
          </a:prstGeom>
        </p:spPr>
      </p:pic>
      <p:graphicFrame>
        <p:nvGraphicFramePr>
          <p:cNvPr id="33" name="表格 32"/>
          <p:cNvGraphicFramePr/>
          <p:nvPr/>
        </p:nvGraphicFramePr>
        <p:xfrm>
          <a:off x="720270" y="4971777"/>
          <a:ext cx="4097832" cy="1544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7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29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900">
                          <a:sym typeface="+mn-ea"/>
                        </a:rPr>
                        <a:t>由于我们的数据库在生产环境中要分片（MyCat）,所以我们不能使用数据库本身的自增功能来产生主键值，只能由程序来生成唯一的主键值。</a:t>
                      </a:r>
                    </a:p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96435" marR="96435" marT="48218" marB="482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>
            <a:off x="308712" y="5387373"/>
            <a:ext cx="712241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>
            <p:custDataLst>
              <p:tags r:id="rId3"/>
            </p:custDataLst>
          </p:nvPr>
        </p:nvSpPr>
        <p:spPr>
          <a:xfrm>
            <a:off x="465190" y="-2187"/>
            <a:ext cx="486886" cy="1312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1159713" y="342610"/>
            <a:ext cx="6830996" cy="623213"/>
          </a:xfrm>
          <a:prstGeom prst="rect">
            <a:avLst/>
          </a:prstGeom>
        </p:spPr>
        <p:txBody>
          <a:bodyPr wrap="square" anchor="b" anchorCtr="0">
            <a:normAutofit fontScale="975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797" dirty="0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功能模块一之招募服务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88456" y="4245300"/>
            <a:ext cx="739946" cy="363004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687"/>
              <a:t>2018</a:t>
            </a:r>
            <a:endParaRPr lang="zh-CN" altLang="en-US" sz="1687"/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188456" y="4641548"/>
            <a:ext cx="3945995" cy="330973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altLang="zh-CN" sz="1476"/>
              <a:t>YOU CAN ADD YOUR TITLE HERE</a:t>
            </a:r>
            <a:endParaRPr lang="zh-CN" altLang="en-US" sz="1476"/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4532488" y="4240941"/>
            <a:ext cx="739946" cy="363004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687"/>
              <a:t>2019</a:t>
            </a:r>
            <a:endParaRPr lang="zh-CN" altLang="en-US" sz="1687"/>
          </a:p>
        </p:txBody>
      </p:sp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8861805" y="4246912"/>
            <a:ext cx="739946" cy="363004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687"/>
              <a:t>2020</a:t>
            </a:r>
            <a:endParaRPr lang="zh-CN" altLang="en-US" sz="1687"/>
          </a:p>
        </p:txBody>
      </p:sp>
      <p:graphicFrame>
        <p:nvGraphicFramePr>
          <p:cNvPr id="3" name="表格 2"/>
          <p:cNvGraphicFramePr/>
          <p:nvPr>
            <p:extLst>
              <p:ext uri="{D42A27DB-BD31-4B8C-83A1-F6EECF244321}">
                <p14:modId xmlns:p14="http://schemas.microsoft.com/office/powerpoint/2010/main" val="3508533158"/>
              </p:ext>
            </p:extLst>
          </p:nvPr>
        </p:nvGraphicFramePr>
        <p:xfrm>
          <a:off x="720939" y="1500106"/>
          <a:ext cx="4096493" cy="81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6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3539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900" dirty="0"/>
                        <a:t>招 募 微 服 务 主 要 有 两 块：</a:t>
                      </a:r>
                    </a:p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900" dirty="0"/>
                        <a:t>球 队 信 息 和 招 募 信 息</a:t>
                      </a:r>
                    </a:p>
                  </a:txBody>
                  <a:tcPr marL="96435" marR="96435" marT="48218" marB="482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extLst>
              <p:ext uri="{D42A27DB-BD31-4B8C-83A1-F6EECF244321}">
                <p14:modId xmlns:p14="http://schemas.microsoft.com/office/powerpoint/2010/main" val="2684817947"/>
              </p:ext>
            </p:extLst>
          </p:nvPr>
        </p:nvGraphicFramePr>
        <p:xfrm>
          <a:off x="721609" y="2815376"/>
          <a:ext cx="4095823" cy="3414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5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140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900" dirty="0"/>
                        <a:t>   </a:t>
                      </a:r>
                      <a:r>
                        <a:rPr lang="zh-CN" altLang="en-US" sz="1900" dirty="0"/>
                        <a:t>逻辑分析</a:t>
                      </a:r>
                      <a:r>
                        <a:rPr lang="en-US" altLang="zh-CN" sz="1900" dirty="0"/>
                        <a:t>:</a:t>
                      </a:r>
                    </a:p>
                    <a:p>
                      <a:pPr>
                        <a:buNone/>
                      </a:pPr>
                      <a:r>
                        <a:rPr lang="en-US" altLang="zh-CN" sz="1900" dirty="0"/>
                        <a:t>      </a:t>
                      </a:r>
                      <a:r>
                        <a:rPr lang="zh-CN" altLang="en-US" sz="1900" dirty="0"/>
                        <a:t>因为有了球队表招募表才能够产生,招募信息指明是哪个球队发布的招募信息.</a:t>
                      </a:r>
                    </a:p>
                    <a:p>
                      <a:pPr>
                        <a:buNone/>
                      </a:pPr>
                      <a:r>
                        <a:rPr lang="zh-CN" altLang="en-US" sz="1900" dirty="0"/>
                        <a:t>     </a:t>
                      </a:r>
                      <a:r>
                        <a:rPr lang="en-US" altLang="zh-CN" sz="1900" dirty="0"/>
                        <a:t>1.</a:t>
                      </a:r>
                      <a:r>
                        <a:rPr lang="zh-CN" altLang="en-US" sz="1900" dirty="0"/>
                        <a:t>在查找球队时</a:t>
                      </a:r>
                      <a:r>
                        <a:rPr lang="en-US" altLang="zh-CN" sz="1900" dirty="0"/>
                        <a:t>,</a:t>
                      </a:r>
                      <a:r>
                        <a:rPr lang="zh-CN" altLang="en-US" sz="1900" dirty="0"/>
                        <a:t>通过状态热门</a:t>
                      </a:r>
                      <a:r>
                        <a:rPr lang="en-US" altLang="zh-CN" sz="1900" dirty="0"/>
                        <a:t>,</a:t>
                      </a:r>
                      <a:r>
                        <a:rPr lang="zh-CN" altLang="en-US" sz="1900" dirty="0"/>
                        <a:t>非热门我们就可以获取里面的招募信息</a:t>
                      </a:r>
                      <a:r>
                        <a:rPr lang="en-US" altLang="zh-CN" sz="1900" dirty="0"/>
                        <a:t>.</a:t>
                      </a:r>
                      <a:endParaRPr lang="zh-CN" altLang="en-US" sz="1900" dirty="0"/>
                    </a:p>
                    <a:p>
                      <a:pPr>
                        <a:buNone/>
                      </a:pPr>
                      <a:r>
                        <a:rPr lang="zh-CN" altLang="en-US" sz="1900" dirty="0"/>
                        <a:t>      </a:t>
                      </a:r>
                      <a:r>
                        <a:rPr lang="en-US" altLang="zh-CN" sz="1900" dirty="0"/>
                        <a:t>2.</a:t>
                      </a:r>
                      <a:r>
                        <a:rPr lang="zh-CN" altLang="en-US" sz="1900" dirty="0"/>
                        <a:t>找寻最新球队时</a:t>
                      </a:r>
                      <a:r>
                        <a:rPr lang="en-US" altLang="zh-CN" sz="1900" dirty="0"/>
                        <a:t>,</a:t>
                      </a:r>
                      <a:r>
                        <a:rPr lang="en-US" altLang="zh-CN" sz="1900" dirty="0" err="1"/>
                        <a:t>根createtime</a:t>
                      </a:r>
                      <a:r>
                        <a:rPr lang="en-US" altLang="zh-CN" sz="1900" dirty="0"/>
                        <a:t> </a:t>
                      </a:r>
                      <a:r>
                        <a:rPr lang="en-US" altLang="zh-CN" sz="1900" dirty="0" err="1"/>
                        <a:t>发布日期</a:t>
                      </a:r>
                      <a:r>
                        <a:rPr lang="en-US" altLang="zh-CN" sz="1900" dirty="0"/>
                        <a:t> ,</a:t>
                      </a:r>
                      <a:r>
                        <a:rPr lang="zh-CN" altLang="en-US" sz="1900" dirty="0"/>
                        <a:t>然后进行</a:t>
                      </a:r>
                      <a:r>
                        <a:rPr lang="en-US" altLang="zh-CN" sz="1900" dirty="0" err="1"/>
                        <a:t>日期</a:t>
                      </a:r>
                      <a:r>
                        <a:rPr lang="en-US" altLang="zh-CN" sz="1900" dirty="0"/>
                        <a:t> </a:t>
                      </a:r>
                      <a:r>
                        <a:rPr lang="en-US" altLang="zh-CN" sz="1900" dirty="0" err="1"/>
                        <a:t>排序</a:t>
                      </a:r>
                      <a:r>
                        <a:rPr lang="en-US" altLang="zh-CN" sz="1900" dirty="0"/>
                        <a:t>,</a:t>
                      </a:r>
                      <a:r>
                        <a:rPr lang="zh-CN" altLang="en-US" sz="1900" dirty="0"/>
                        <a:t>当然要在这边找状态不为</a:t>
                      </a:r>
                      <a:r>
                        <a:rPr lang="en-US" altLang="zh-CN" sz="1900" dirty="0"/>
                        <a:t>0</a:t>
                      </a:r>
                      <a:r>
                        <a:rPr lang="zh-CN" altLang="en-US" sz="1900" dirty="0"/>
                        <a:t>的</a:t>
                      </a:r>
                      <a:r>
                        <a:rPr lang="en-US" altLang="zh-CN" sz="1900" dirty="0"/>
                        <a:t>.</a:t>
                      </a:r>
                      <a:r>
                        <a:rPr lang="zh-CN" altLang="en-US" sz="1900" dirty="0"/>
                        <a:t>这样才可以获取到最新的更新的球队</a:t>
                      </a:r>
                      <a:r>
                        <a:rPr lang="en-US" altLang="zh-CN" sz="1900" dirty="0"/>
                        <a:t>.</a:t>
                      </a:r>
                      <a:r>
                        <a:rPr lang="zh-CN" altLang="en-US" sz="1900" dirty="0"/>
                        <a:t>相对应的我们在查找时也要找状态为推荐的</a:t>
                      </a:r>
                      <a:r>
                        <a:rPr lang="en-US" altLang="zh-CN" sz="1900" dirty="0"/>
                        <a:t>.</a:t>
                      </a:r>
                    </a:p>
                  </a:txBody>
                  <a:tcPr marL="96435" marR="96435" marT="48218" marB="482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9291" y="1499436"/>
            <a:ext cx="6988883" cy="1190708"/>
          </a:xfrm>
          <a:prstGeom prst="rect">
            <a:avLst/>
          </a:prstGeom>
        </p:spPr>
      </p:pic>
      <p:sp>
        <p:nvSpPr>
          <p:cNvPr id="11" name="下箭头 10"/>
          <p:cNvSpPr/>
          <p:nvPr/>
        </p:nvSpPr>
        <p:spPr>
          <a:xfrm>
            <a:off x="8206732" y="2841494"/>
            <a:ext cx="789564" cy="81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表格 11"/>
          <p:cNvGraphicFramePr/>
          <p:nvPr/>
        </p:nvGraphicFramePr>
        <p:xfrm>
          <a:off x="5229291" y="3909650"/>
          <a:ext cx="6988883" cy="2320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04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600"/>
                        <a:t>Spring Data JPA 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2500"/>
                        <a:t>Spring Data JPA 可以理解为 JPA 规范的再次封装抽象，底层还是使用了 Hibernate 的 JPA 技术实现。</a:t>
                      </a:r>
                    </a:p>
                  </a:txBody>
                  <a:tcPr marL="96435" marR="96435" marT="48218" marB="482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E99D37D9-B9C2-48BA-8DFB-250D47E0AEF3}"/>
              </a:ext>
            </a:extLst>
          </p:cNvPr>
          <p:cNvSpPr/>
          <p:nvPr/>
        </p:nvSpPr>
        <p:spPr>
          <a:xfrm>
            <a:off x="5252152" y="5985352"/>
            <a:ext cx="6966022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q-AL" altLang="zh-CN" b="1" dirty="0"/>
              <a:t>SpringData JPA</a:t>
            </a:r>
            <a:r>
              <a:rPr lang="zh-CN" altLang="en-US" b="1" dirty="0"/>
              <a:t>只是</a:t>
            </a:r>
            <a:r>
              <a:rPr lang="sq-AL" altLang="zh-CN" b="1" dirty="0"/>
              <a:t>SpringData</a:t>
            </a:r>
            <a:r>
              <a:rPr lang="zh-CN" altLang="en-US" b="1" dirty="0"/>
              <a:t>中的一个子模块</a:t>
            </a:r>
            <a:endParaRPr lang="zh-CN" altLang="en-US" dirty="0"/>
          </a:p>
          <a:p>
            <a:r>
              <a:rPr lang="sq-AL" altLang="zh-CN" b="1" dirty="0"/>
              <a:t>JPA</a:t>
            </a:r>
            <a:r>
              <a:rPr lang="zh-CN" altLang="en-US" b="1" dirty="0"/>
              <a:t>是一套标准接口，而</a:t>
            </a:r>
            <a:r>
              <a:rPr lang="sq-AL" altLang="zh-CN" b="1" dirty="0"/>
              <a:t>Hibernate</a:t>
            </a:r>
            <a:r>
              <a:rPr lang="zh-CN" altLang="en-US" b="1" dirty="0"/>
              <a:t>是</a:t>
            </a:r>
            <a:r>
              <a:rPr lang="sq-AL" altLang="zh-CN" b="1" dirty="0"/>
              <a:t>JPA</a:t>
            </a:r>
            <a:r>
              <a:rPr lang="zh-CN" altLang="en-US" b="1" dirty="0"/>
              <a:t>的实现</a:t>
            </a:r>
            <a:endParaRPr lang="zh-CN" altLang="en-US" dirty="0"/>
          </a:p>
          <a:p>
            <a:r>
              <a:rPr lang="sq-AL" altLang="zh-CN" b="1" dirty="0"/>
              <a:t>SpringData JPA </a:t>
            </a:r>
            <a:r>
              <a:rPr lang="zh-CN" altLang="en-US" b="1" dirty="0"/>
              <a:t>底层默认实现是使用</a:t>
            </a:r>
            <a:r>
              <a:rPr lang="sq-AL" altLang="zh-CN" b="1" dirty="0"/>
              <a:t>Hibernate</a:t>
            </a:r>
            <a:endParaRPr lang="sq-AL" altLang="zh-CN" dirty="0"/>
          </a:p>
          <a:p>
            <a:pPr algn="ctr"/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"/>
          <p:cNvSpPr/>
          <p:nvPr>
            <p:custDataLst>
              <p:tags r:id="rId2"/>
            </p:custDataLst>
          </p:nvPr>
        </p:nvSpPr>
        <p:spPr bwMode="auto">
          <a:xfrm>
            <a:off x="353" y="2188025"/>
            <a:ext cx="5189697" cy="35311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4917" tIns="49357" rIns="94917" bIns="49357" anchor="ctr" anchorCtr="0">
            <a:normAutofit/>
          </a:bodyPr>
          <a:lstStyle/>
          <a:p>
            <a:endParaRPr lang="en-US"/>
          </a:p>
        </p:txBody>
      </p:sp>
      <p:sp>
        <p:nvSpPr>
          <p:cNvPr id="23" name="Rectangle 2"/>
          <p:cNvSpPr/>
          <p:nvPr>
            <p:custDataLst>
              <p:tags r:id="rId3"/>
            </p:custDataLst>
          </p:nvPr>
        </p:nvSpPr>
        <p:spPr bwMode="auto">
          <a:xfrm>
            <a:off x="7657833" y="2188025"/>
            <a:ext cx="5200565" cy="35311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4917" tIns="49357" rIns="94917" bIns="49357" anchor="ctr" anchorCtr="0">
            <a:normAutofit/>
          </a:bodyPr>
          <a:lstStyle/>
          <a:p>
            <a:endParaRPr lang="en-US"/>
          </a:p>
        </p:txBody>
      </p:sp>
      <p:sp>
        <p:nvSpPr>
          <p:cNvPr id="81" name="AutoShape 15"/>
          <p:cNvSpPr/>
          <p:nvPr>
            <p:custDataLst>
              <p:tags r:id="rId4"/>
            </p:custDataLst>
          </p:nvPr>
        </p:nvSpPr>
        <p:spPr bwMode="auto">
          <a:xfrm>
            <a:off x="1190774" y="2628679"/>
            <a:ext cx="509942" cy="449296"/>
          </a:xfrm>
          <a:custGeom>
            <a:avLst/>
            <a:gdLst>
              <a:gd name="T0" fmla="*/ 8071 w 21600"/>
              <a:gd name="T1" fmla="*/ 8035 h 21600"/>
              <a:gd name="T2" fmla="*/ 11327 w 21600"/>
              <a:gd name="T3" fmla="*/ 9235 h 21600"/>
              <a:gd name="T4" fmla="*/ 14583 w 21600"/>
              <a:gd name="T5" fmla="*/ 4904 h 21600"/>
              <a:gd name="T6" fmla="*/ 15088 w 21600"/>
              <a:gd name="T7" fmla="*/ 4330 h 21600"/>
              <a:gd name="T8" fmla="*/ 17289 w 21600"/>
              <a:gd name="T9" fmla="*/ 6157 h 21600"/>
              <a:gd name="T10" fmla="*/ 17289 w 21600"/>
              <a:gd name="T11" fmla="*/ 3078 h 21600"/>
              <a:gd name="T12" fmla="*/ 17289 w 21600"/>
              <a:gd name="T13" fmla="*/ 0 h 21600"/>
              <a:gd name="T14" fmla="*/ 14583 w 21600"/>
              <a:gd name="T15" fmla="*/ 626 h 21600"/>
              <a:gd name="T16" fmla="*/ 11878 w 21600"/>
              <a:gd name="T17" fmla="*/ 1200 h 21600"/>
              <a:gd name="T18" fmla="*/ 14033 w 21600"/>
              <a:gd name="T19" fmla="*/ 3704 h 21600"/>
              <a:gd name="T20" fmla="*/ 10777 w 21600"/>
              <a:gd name="T21" fmla="*/ 7409 h 21600"/>
              <a:gd name="T22" fmla="*/ 7567 w 21600"/>
              <a:gd name="T23" fmla="*/ 6157 h 21600"/>
              <a:gd name="T24" fmla="*/ 5411 w 21600"/>
              <a:gd name="T25" fmla="*/ 10487 h 21600"/>
              <a:gd name="T26" fmla="*/ 2155 w 21600"/>
              <a:gd name="T27" fmla="*/ 9235 h 21600"/>
              <a:gd name="T28" fmla="*/ 550 w 21600"/>
              <a:gd name="T29" fmla="*/ 14817 h 21600"/>
              <a:gd name="T30" fmla="*/ 0 w 21600"/>
              <a:gd name="T31" fmla="*/ 16017 h 21600"/>
              <a:gd name="T32" fmla="*/ 1055 w 21600"/>
              <a:gd name="T33" fmla="*/ 16643 h 21600"/>
              <a:gd name="T34" fmla="*/ 2706 w 21600"/>
              <a:gd name="T35" fmla="*/ 11113 h 21600"/>
              <a:gd name="T36" fmla="*/ 5916 w 21600"/>
              <a:gd name="T37" fmla="*/ 12313 h 21600"/>
              <a:gd name="T38" fmla="*/ 8071 w 21600"/>
              <a:gd name="T39" fmla="*/ 8035 h 21600"/>
              <a:gd name="T40" fmla="*/ 6466 w 21600"/>
              <a:gd name="T41" fmla="*/ 21600 h 21600"/>
              <a:gd name="T42" fmla="*/ 6466 w 21600"/>
              <a:gd name="T43" fmla="*/ 16643 h 21600"/>
              <a:gd name="T44" fmla="*/ 3761 w 21600"/>
              <a:gd name="T45" fmla="*/ 16643 h 21600"/>
              <a:gd name="T46" fmla="*/ 3761 w 21600"/>
              <a:gd name="T47" fmla="*/ 21600 h 21600"/>
              <a:gd name="T48" fmla="*/ 6466 w 21600"/>
              <a:gd name="T49" fmla="*/ 21600 h 21600"/>
              <a:gd name="T50" fmla="*/ 10227 w 21600"/>
              <a:gd name="T51" fmla="*/ 21600 h 21600"/>
              <a:gd name="T52" fmla="*/ 7567 w 21600"/>
              <a:gd name="T53" fmla="*/ 21600 h 21600"/>
              <a:gd name="T54" fmla="*/ 7567 w 21600"/>
              <a:gd name="T55" fmla="*/ 14817 h 21600"/>
              <a:gd name="T56" fmla="*/ 10227 w 21600"/>
              <a:gd name="T57" fmla="*/ 14817 h 21600"/>
              <a:gd name="T58" fmla="*/ 10227 w 21600"/>
              <a:gd name="T59" fmla="*/ 21600 h 21600"/>
              <a:gd name="T60" fmla="*/ 14033 w 21600"/>
              <a:gd name="T61" fmla="*/ 21600 h 21600"/>
              <a:gd name="T62" fmla="*/ 11327 w 21600"/>
              <a:gd name="T63" fmla="*/ 21600 h 21600"/>
              <a:gd name="T64" fmla="*/ 11327 w 21600"/>
              <a:gd name="T65" fmla="*/ 12313 h 21600"/>
              <a:gd name="T66" fmla="*/ 14033 w 21600"/>
              <a:gd name="T67" fmla="*/ 12313 h 21600"/>
              <a:gd name="T68" fmla="*/ 14033 w 21600"/>
              <a:gd name="T69" fmla="*/ 21600 h 21600"/>
              <a:gd name="T70" fmla="*/ 17794 w 21600"/>
              <a:gd name="T71" fmla="*/ 21600 h 21600"/>
              <a:gd name="T72" fmla="*/ 15088 w 21600"/>
              <a:gd name="T73" fmla="*/ 21600 h 21600"/>
              <a:gd name="T74" fmla="*/ 15088 w 21600"/>
              <a:gd name="T75" fmla="*/ 9861 h 21600"/>
              <a:gd name="T76" fmla="*/ 17794 w 21600"/>
              <a:gd name="T77" fmla="*/ 9861 h 21600"/>
              <a:gd name="T78" fmla="*/ 17794 w 21600"/>
              <a:gd name="T79" fmla="*/ 21600 h 21600"/>
              <a:gd name="T80" fmla="*/ 18894 w 21600"/>
              <a:gd name="T81" fmla="*/ 6783 h 21600"/>
              <a:gd name="T82" fmla="*/ 18894 w 21600"/>
              <a:gd name="T83" fmla="*/ 21600 h 21600"/>
              <a:gd name="T84" fmla="*/ 21600 w 21600"/>
              <a:gd name="T85" fmla="*/ 21600 h 21600"/>
              <a:gd name="T86" fmla="*/ 21600 w 21600"/>
              <a:gd name="T87" fmla="*/ 6783 h 21600"/>
              <a:gd name="T88" fmla="*/ 18894 w 21600"/>
              <a:gd name="T89" fmla="*/ 6783 h 21600"/>
              <a:gd name="T90" fmla="*/ 18894 w 21600"/>
              <a:gd name="T91" fmla="*/ 678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1600" h="21600">
                <a:moveTo>
                  <a:pt x="8071" y="8035"/>
                </a:moveTo>
                <a:lnTo>
                  <a:pt x="11327" y="9235"/>
                </a:lnTo>
                <a:lnTo>
                  <a:pt x="14583" y="4904"/>
                </a:lnTo>
                <a:lnTo>
                  <a:pt x="15088" y="4330"/>
                </a:lnTo>
                <a:lnTo>
                  <a:pt x="17289" y="6157"/>
                </a:lnTo>
                <a:lnTo>
                  <a:pt x="17289" y="3078"/>
                </a:lnTo>
                <a:lnTo>
                  <a:pt x="17289" y="0"/>
                </a:lnTo>
                <a:lnTo>
                  <a:pt x="14583" y="626"/>
                </a:lnTo>
                <a:lnTo>
                  <a:pt x="11878" y="1200"/>
                </a:lnTo>
                <a:lnTo>
                  <a:pt x="14033" y="3704"/>
                </a:lnTo>
                <a:lnTo>
                  <a:pt x="10777" y="7409"/>
                </a:lnTo>
                <a:lnTo>
                  <a:pt x="7567" y="6157"/>
                </a:lnTo>
                <a:lnTo>
                  <a:pt x="5411" y="10487"/>
                </a:lnTo>
                <a:lnTo>
                  <a:pt x="2155" y="9235"/>
                </a:lnTo>
                <a:lnTo>
                  <a:pt x="550" y="14817"/>
                </a:lnTo>
                <a:lnTo>
                  <a:pt x="0" y="16017"/>
                </a:lnTo>
                <a:lnTo>
                  <a:pt x="1055" y="16643"/>
                </a:lnTo>
                <a:lnTo>
                  <a:pt x="2706" y="11113"/>
                </a:lnTo>
                <a:lnTo>
                  <a:pt x="5916" y="12313"/>
                </a:lnTo>
                <a:lnTo>
                  <a:pt x="8071" y="8035"/>
                </a:lnTo>
                <a:close/>
                <a:moveTo>
                  <a:pt x="6466" y="21600"/>
                </a:moveTo>
                <a:lnTo>
                  <a:pt x="6466" y="16643"/>
                </a:lnTo>
                <a:lnTo>
                  <a:pt x="3761" y="16643"/>
                </a:lnTo>
                <a:lnTo>
                  <a:pt x="3761" y="21600"/>
                </a:lnTo>
                <a:lnTo>
                  <a:pt x="6466" y="21600"/>
                </a:lnTo>
                <a:close/>
                <a:moveTo>
                  <a:pt x="10227" y="21600"/>
                </a:moveTo>
                <a:lnTo>
                  <a:pt x="7567" y="21600"/>
                </a:lnTo>
                <a:lnTo>
                  <a:pt x="7567" y="14817"/>
                </a:lnTo>
                <a:lnTo>
                  <a:pt x="10227" y="14817"/>
                </a:lnTo>
                <a:lnTo>
                  <a:pt x="10227" y="21600"/>
                </a:lnTo>
                <a:close/>
                <a:moveTo>
                  <a:pt x="14033" y="21600"/>
                </a:moveTo>
                <a:lnTo>
                  <a:pt x="11327" y="21600"/>
                </a:lnTo>
                <a:lnTo>
                  <a:pt x="11327" y="12313"/>
                </a:lnTo>
                <a:lnTo>
                  <a:pt x="14033" y="12313"/>
                </a:lnTo>
                <a:lnTo>
                  <a:pt x="14033" y="21600"/>
                </a:lnTo>
                <a:close/>
                <a:moveTo>
                  <a:pt x="17794" y="21600"/>
                </a:moveTo>
                <a:lnTo>
                  <a:pt x="15088" y="21600"/>
                </a:lnTo>
                <a:lnTo>
                  <a:pt x="15088" y="9861"/>
                </a:lnTo>
                <a:lnTo>
                  <a:pt x="17794" y="9861"/>
                </a:lnTo>
                <a:lnTo>
                  <a:pt x="17794" y="21600"/>
                </a:lnTo>
                <a:close/>
                <a:moveTo>
                  <a:pt x="18894" y="6783"/>
                </a:moveTo>
                <a:lnTo>
                  <a:pt x="18894" y="21600"/>
                </a:lnTo>
                <a:lnTo>
                  <a:pt x="21600" y="21600"/>
                </a:lnTo>
                <a:lnTo>
                  <a:pt x="21600" y="6783"/>
                </a:lnTo>
                <a:lnTo>
                  <a:pt x="18894" y="6783"/>
                </a:lnTo>
                <a:close/>
                <a:moveTo>
                  <a:pt x="18894" y="6783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square" lIns="94917" tIns="49357" rIns="94917" bIns="49357" anchor="ctr" anchorCtr="0">
            <a:normAutofit/>
          </a:bodyPr>
          <a:lstStyle/>
          <a:p>
            <a:endParaRPr lang="en-US"/>
          </a:p>
        </p:txBody>
      </p:sp>
      <p:sp>
        <p:nvSpPr>
          <p:cNvPr id="82" name="AutoShape 19"/>
          <p:cNvSpPr/>
          <p:nvPr>
            <p:custDataLst>
              <p:tags r:id="rId5"/>
            </p:custDataLst>
          </p:nvPr>
        </p:nvSpPr>
        <p:spPr bwMode="auto">
          <a:xfrm>
            <a:off x="1179070" y="4204440"/>
            <a:ext cx="520092" cy="504517"/>
          </a:xfrm>
          <a:custGeom>
            <a:avLst/>
            <a:gdLst>
              <a:gd name="T0" fmla="*/ 15451 w 20391"/>
              <a:gd name="T1" fmla="*/ 1380 h 20390"/>
              <a:gd name="T2" fmla="*/ 10196 w 20391"/>
              <a:gd name="T3" fmla="*/ 1380 h 20390"/>
              <a:gd name="T4" fmla="*/ 4941 w 20391"/>
              <a:gd name="T5" fmla="*/ 1380 h 20390"/>
              <a:gd name="T6" fmla="*/ 88 w 20391"/>
              <a:gd name="T7" fmla="*/ 3634 h 20390"/>
              <a:gd name="T8" fmla="*/ 6545 w 20391"/>
              <a:gd name="T9" fmla="*/ 11502 h 20390"/>
              <a:gd name="T10" fmla="*/ 9350 w 20391"/>
              <a:gd name="T11" fmla="*/ 13402 h 20390"/>
              <a:gd name="T12" fmla="*/ 8675 w 20391"/>
              <a:gd name="T13" fmla="*/ 18063 h 20390"/>
              <a:gd name="T14" fmla="*/ 5965 w 20391"/>
              <a:gd name="T15" fmla="*/ 20030 h 20390"/>
              <a:gd name="T16" fmla="*/ 5965 w 20391"/>
              <a:gd name="T17" fmla="*/ 20390 h 20390"/>
              <a:gd name="T18" fmla="*/ 10196 w 20391"/>
              <a:gd name="T19" fmla="*/ 20390 h 20390"/>
              <a:gd name="T20" fmla="*/ 14415 w 20391"/>
              <a:gd name="T21" fmla="*/ 20390 h 20390"/>
              <a:gd name="T22" fmla="*/ 14415 w 20391"/>
              <a:gd name="T23" fmla="*/ 20030 h 20390"/>
              <a:gd name="T24" fmla="*/ 11711 w 20391"/>
              <a:gd name="T25" fmla="*/ 18063 h 20390"/>
              <a:gd name="T26" fmla="*/ 11036 w 20391"/>
              <a:gd name="T27" fmla="*/ 13402 h 20390"/>
              <a:gd name="T28" fmla="*/ 13847 w 20391"/>
              <a:gd name="T29" fmla="*/ 11508 h 20390"/>
              <a:gd name="T30" fmla="*/ 20304 w 20391"/>
              <a:gd name="T31" fmla="*/ 3634 h 20390"/>
              <a:gd name="T32" fmla="*/ 15451 w 20391"/>
              <a:gd name="T33" fmla="*/ 1380 h 20390"/>
              <a:gd name="T34" fmla="*/ 1586 w 20391"/>
              <a:gd name="T35" fmla="*/ 1539 h 20390"/>
              <a:gd name="T36" fmla="*/ 5207 w 20391"/>
              <a:gd name="T37" fmla="*/ 3512 h 20390"/>
              <a:gd name="T38" fmla="*/ 6101 w 20391"/>
              <a:gd name="T39" fmla="*/ 10005 h 20390"/>
              <a:gd name="T40" fmla="*/ 6231 w 20391"/>
              <a:gd name="T41" fmla="*/ 10793 h 20390"/>
              <a:gd name="T42" fmla="*/ 1586 w 20391"/>
              <a:gd name="T43" fmla="*/ 1539 h 20390"/>
              <a:gd name="T44" fmla="*/ 14167 w 20391"/>
              <a:gd name="T45" fmla="*/ 10793 h 20390"/>
              <a:gd name="T46" fmla="*/ 14291 w 20391"/>
              <a:gd name="T47" fmla="*/ 10005 h 20390"/>
              <a:gd name="T48" fmla="*/ 15185 w 20391"/>
              <a:gd name="T49" fmla="*/ 3512 h 20390"/>
              <a:gd name="T50" fmla="*/ 18812 w 20391"/>
              <a:gd name="T51" fmla="*/ 1539 h 20390"/>
              <a:gd name="T52" fmla="*/ 14167 w 20391"/>
              <a:gd name="T53" fmla="*/ 10793 h 20390"/>
              <a:gd name="T54" fmla="*/ 14167 w 20391"/>
              <a:gd name="T55" fmla="*/ 10793 h 20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391" h="20390">
                <a:moveTo>
                  <a:pt x="15451" y="1380"/>
                </a:moveTo>
                <a:cubicBezTo>
                  <a:pt x="10196" y="1380"/>
                  <a:pt x="10196" y="1380"/>
                  <a:pt x="10196" y="1380"/>
                </a:cubicBezTo>
                <a:cubicBezTo>
                  <a:pt x="4941" y="1380"/>
                  <a:pt x="4941" y="1380"/>
                  <a:pt x="4941" y="1380"/>
                </a:cubicBezTo>
                <a:cubicBezTo>
                  <a:pt x="2953" y="-1210"/>
                  <a:pt x="-604" y="18"/>
                  <a:pt x="88" y="3634"/>
                </a:cubicBezTo>
                <a:cubicBezTo>
                  <a:pt x="923" y="7055"/>
                  <a:pt x="3775" y="9608"/>
                  <a:pt x="6545" y="11502"/>
                </a:cubicBezTo>
                <a:cubicBezTo>
                  <a:pt x="7119" y="12467"/>
                  <a:pt x="8184" y="13157"/>
                  <a:pt x="9350" y="13402"/>
                </a:cubicBezTo>
                <a:cubicBezTo>
                  <a:pt x="9362" y="13884"/>
                  <a:pt x="9403" y="16792"/>
                  <a:pt x="8675" y="18063"/>
                </a:cubicBezTo>
                <a:cubicBezTo>
                  <a:pt x="8101" y="18979"/>
                  <a:pt x="5965" y="20030"/>
                  <a:pt x="5965" y="20030"/>
                </a:cubicBezTo>
                <a:cubicBezTo>
                  <a:pt x="5965" y="20390"/>
                  <a:pt x="5965" y="20390"/>
                  <a:pt x="5965" y="20390"/>
                </a:cubicBezTo>
                <a:cubicBezTo>
                  <a:pt x="10196" y="20390"/>
                  <a:pt x="10196" y="20390"/>
                  <a:pt x="10196" y="20390"/>
                </a:cubicBezTo>
                <a:cubicBezTo>
                  <a:pt x="14415" y="20390"/>
                  <a:pt x="14415" y="20390"/>
                  <a:pt x="14415" y="20390"/>
                </a:cubicBezTo>
                <a:cubicBezTo>
                  <a:pt x="14415" y="20030"/>
                  <a:pt x="14415" y="20030"/>
                  <a:pt x="14415" y="20030"/>
                </a:cubicBezTo>
                <a:cubicBezTo>
                  <a:pt x="14415" y="20030"/>
                  <a:pt x="12285" y="18985"/>
                  <a:pt x="11711" y="18063"/>
                </a:cubicBezTo>
                <a:cubicBezTo>
                  <a:pt x="10983" y="16792"/>
                  <a:pt x="11030" y="13890"/>
                  <a:pt x="11036" y="13402"/>
                </a:cubicBezTo>
                <a:cubicBezTo>
                  <a:pt x="12202" y="13157"/>
                  <a:pt x="13273" y="12473"/>
                  <a:pt x="13847" y="11508"/>
                </a:cubicBezTo>
                <a:cubicBezTo>
                  <a:pt x="16617" y="9608"/>
                  <a:pt x="19469" y="7055"/>
                  <a:pt x="20304" y="3634"/>
                </a:cubicBezTo>
                <a:cubicBezTo>
                  <a:pt x="20996" y="18"/>
                  <a:pt x="17439" y="-1210"/>
                  <a:pt x="15451" y="1380"/>
                </a:cubicBezTo>
                <a:close/>
                <a:moveTo>
                  <a:pt x="1586" y="1539"/>
                </a:moveTo>
                <a:cubicBezTo>
                  <a:pt x="3231" y="555"/>
                  <a:pt x="4657" y="2541"/>
                  <a:pt x="5207" y="3512"/>
                </a:cubicBezTo>
                <a:cubicBezTo>
                  <a:pt x="5580" y="5290"/>
                  <a:pt x="6042" y="7873"/>
                  <a:pt x="6101" y="10005"/>
                </a:cubicBezTo>
                <a:cubicBezTo>
                  <a:pt x="6113" y="10280"/>
                  <a:pt x="6154" y="10543"/>
                  <a:pt x="6231" y="10793"/>
                </a:cubicBezTo>
                <a:cubicBezTo>
                  <a:pt x="810" y="7067"/>
                  <a:pt x="159" y="2388"/>
                  <a:pt x="1586" y="1539"/>
                </a:cubicBezTo>
                <a:close/>
                <a:moveTo>
                  <a:pt x="14167" y="10793"/>
                </a:moveTo>
                <a:cubicBezTo>
                  <a:pt x="14238" y="10543"/>
                  <a:pt x="14285" y="10280"/>
                  <a:pt x="14291" y="10005"/>
                </a:cubicBezTo>
                <a:cubicBezTo>
                  <a:pt x="14350" y="7873"/>
                  <a:pt x="14812" y="5290"/>
                  <a:pt x="15185" y="3512"/>
                </a:cubicBezTo>
                <a:cubicBezTo>
                  <a:pt x="15735" y="2541"/>
                  <a:pt x="17161" y="555"/>
                  <a:pt x="18812" y="1539"/>
                </a:cubicBezTo>
                <a:cubicBezTo>
                  <a:pt x="20239" y="2388"/>
                  <a:pt x="19588" y="7067"/>
                  <a:pt x="14167" y="10793"/>
                </a:cubicBezTo>
                <a:close/>
                <a:moveTo>
                  <a:pt x="14167" y="10793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square" lIns="94917" tIns="49357" rIns="94917" bIns="49357" anchor="ctr" anchorCtr="0">
            <a:normAutofit/>
          </a:bodyPr>
          <a:lstStyle/>
          <a:p>
            <a:endParaRPr lang="en-US"/>
          </a:p>
        </p:txBody>
      </p:sp>
      <p:sp>
        <p:nvSpPr>
          <p:cNvPr id="84" name="Freeform 23"/>
          <p:cNvSpPr/>
          <p:nvPr>
            <p:custDataLst>
              <p:tags r:id="rId6"/>
            </p:custDataLst>
          </p:nvPr>
        </p:nvSpPr>
        <p:spPr bwMode="auto">
          <a:xfrm>
            <a:off x="7981352" y="2608598"/>
            <a:ext cx="645509" cy="288316"/>
          </a:xfrm>
          <a:custGeom>
            <a:avLst/>
            <a:gdLst>
              <a:gd name="T0" fmla="*/ 653 w 21279"/>
              <a:gd name="T1" fmla="*/ 344 h 21600"/>
              <a:gd name="T2" fmla="*/ 707 w 21279"/>
              <a:gd name="T3" fmla="*/ 301 h 21600"/>
              <a:gd name="T4" fmla="*/ 771 w 21279"/>
              <a:gd name="T5" fmla="*/ 43 h 21600"/>
              <a:gd name="T6" fmla="*/ 739 w 21279"/>
              <a:gd name="T7" fmla="*/ 0 h 21600"/>
              <a:gd name="T8" fmla="*/ 30 w 21279"/>
              <a:gd name="T9" fmla="*/ 0 h 21600"/>
              <a:gd name="T10" fmla="*/ 3 w 21279"/>
              <a:gd name="T11" fmla="*/ 27 h 21600"/>
              <a:gd name="T12" fmla="*/ 57 w 21279"/>
              <a:gd name="T13" fmla="*/ 54 h 21600"/>
              <a:gd name="T14" fmla="*/ 159 w 21279"/>
              <a:gd name="T15" fmla="*/ 65 h 21600"/>
              <a:gd name="T16" fmla="*/ 213 w 21279"/>
              <a:gd name="T17" fmla="*/ 108 h 21600"/>
              <a:gd name="T18" fmla="*/ 256 w 21279"/>
              <a:gd name="T19" fmla="*/ 301 h 21600"/>
              <a:gd name="T20" fmla="*/ 309 w 21279"/>
              <a:gd name="T21" fmla="*/ 344 h 21600"/>
              <a:gd name="T22" fmla="*/ 653 w 21279"/>
              <a:gd name="T23" fmla="*/ 344 h 21600"/>
              <a:gd name="T24" fmla="*/ 653 w 21279"/>
              <a:gd name="T25" fmla="*/ 344 h 216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1279" h="21600">
                <a:moveTo>
                  <a:pt x="17995" y="21600"/>
                </a:moveTo>
                <a:cubicBezTo>
                  <a:pt x="18587" y="21600"/>
                  <a:pt x="19327" y="20588"/>
                  <a:pt x="19475" y="18900"/>
                </a:cubicBezTo>
                <a:cubicBezTo>
                  <a:pt x="21250" y="2700"/>
                  <a:pt x="21250" y="2700"/>
                  <a:pt x="21250" y="2700"/>
                </a:cubicBezTo>
                <a:cubicBezTo>
                  <a:pt x="21398" y="1350"/>
                  <a:pt x="20954" y="0"/>
                  <a:pt x="20362" y="0"/>
                </a:cubicBezTo>
                <a:cubicBezTo>
                  <a:pt x="834" y="0"/>
                  <a:pt x="834" y="0"/>
                  <a:pt x="834" y="0"/>
                </a:cubicBezTo>
                <a:cubicBezTo>
                  <a:pt x="242" y="0"/>
                  <a:pt x="-202" y="675"/>
                  <a:pt x="94" y="1688"/>
                </a:cubicBezTo>
                <a:cubicBezTo>
                  <a:pt x="242" y="2362"/>
                  <a:pt x="982" y="3375"/>
                  <a:pt x="1573" y="3375"/>
                </a:cubicBezTo>
                <a:cubicBezTo>
                  <a:pt x="4384" y="4050"/>
                  <a:pt x="4384" y="4050"/>
                  <a:pt x="4384" y="4050"/>
                </a:cubicBezTo>
                <a:cubicBezTo>
                  <a:pt x="4976" y="4050"/>
                  <a:pt x="5716" y="5400"/>
                  <a:pt x="5864" y="6750"/>
                </a:cubicBezTo>
                <a:cubicBezTo>
                  <a:pt x="7047" y="18900"/>
                  <a:pt x="7047" y="18900"/>
                  <a:pt x="7047" y="18900"/>
                </a:cubicBezTo>
                <a:cubicBezTo>
                  <a:pt x="7195" y="20588"/>
                  <a:pt x="7935" y="21600"/>
                  <a:pt x="8527" y="21600"/>
                </a:cubicBezTo>
                <a:lnTo>
                  <a:pt x="17995" y="21600"/>
                </a:lnTo>
                <a:close/>
                <a:moveTo>
                  <a:pt x="17995" y="2160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square" lIns="94917" tIns="49357" rIns="94917" bIns="49357" anchor="ctr" anchorCtr="0">
            <a:normAutofit fontScale="82500" lnSpcReduction="20000"/>
          </a:bodyPr>
          <a:lstStyle/>
          <a:p>
            <a:endParaRPr lang="en-US"/>
          </a:p>
        </p:txBody>
      </p:sp>
      <p:sp>
        <p:nvSpPr>
          <p:cNvPr id="85" name="Oval 24"/>
          <p:cNvSpPr/>
          <p:nvPr>
            <p:custDataLst>
              <p:tags r:id="rId7"/>
            </p:custDataLst>
          </p:nvPr>
        </p:nvSpPr>
        <p:spPr bwMode="auto">
          <a:xfrm>
            <a:off x="8235542" y="2994974"/>
            <a:ext cx="102010" cy="98899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</a:extLst>
        </p:spPr>
        <p:txBody>
          <a:bodyPr wrap="square" lIns="94917" tIns="49357" rIns="94917" bIns="49357" anchor="ctr" anchorCtr="0">
            <a:normAutofit fontScale="25000" lnSpcReduction="20000"/>
          </a:bodyPr>
          <a:lstStyle/>
          <a:p>
            <a:endParaRPr lang="en-US"/>
          </a:p>
        </p:txBody>
      </p:sp>
      <p:sp>
        <p:nvSpPr>
          <p:cNvPr id="86" name="Oval 25"/>
          <p:cNvSpPr/>
          <p:nvPr>
            <p:custDataLst>
              <p:tags r:id="rId8"/>
            </p:custDataLst>
          </p:nvPr>
        </p:nvSpPr>
        <p:spPr bwMode="auto">
          <a:xfrm>
            <a:off x="8416151" y="2994974"/>
            <a:ext cx="102010" cy="98899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</a:extLst>
        </p:spPr>
        <p:txBody>
          <a:bodyPr wrap="square" lIns="94917" tIns="49357" rIns="94917" bIns="49357" anchor="ctr" anchorCtr="0">
            <a:normAutofit fontScale="25000" lnSpcReduction="20000"/>
          </a:bodyPr>
          <a:lstStyle/>
          <a:p>
            <a:endParaRPr lang="en-US"/>
          </a:p>
        </p:txBody>
      </p:sp>
      <p:sp>
        <p:nvSpPr>
          <p:cNvPr id="87" name="Freeform 26"/>
          <p:cNvSpPr/>
          <p:nvPr>
            <p:custDataLst>
              <p:tags r:id="rId9"/>
            </p:custDataLst>
          </p:nvPr>
        </p:nvSpPr>
        <p:spPr bwMode="auto">
          <a:xfrm>
            <a:off x="8187882" y="2861712"/>
            <a:ext cx="361218" cy="106442"/>
          </a:xfrm>
          <a:custGeom>
            <a:avLst/>
            <a:gdLst>
              <a:gd name="T0" fmla="*/ 36 w 21275"/>
              <a:gd name="T1" fmla="*/ 0 h 21600"/>
              <a:gd name="T2" fmla="*/ 4 w 21275"/>
              <a:gd name="T3" fmla="*/ 85 h 21600"/>
              <a:gd name="T4" fmla="*/ 31 w 21275"/>
              <a:gd name="T5" fmla="*/ 127 h 21600"/>
              <a:gd name="T6" fmla="*/ 432 w 21275"/>
              <a:gd name="T7" fmla="*/ 12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275" h="21600">
                <a:moveTo>
                  <a:pt x="1782" y="0"/>
                </a:moveTo>
                <a:cubicBezTo>
                  <a:pt x="202" y="14400"/>
                  <a:pt x="202" y="14400"/>
                  <a:pt x="202" y="14400"/>
                </a:cubicBezTo>
                <a:cubicBezTo>
                  <a:pt x="-325" y="18000"/>
                  <a:pt x="202" y="21600"/>
                  <a:pt x="1519" y="21600"/>
                </a:cubicBezTo>
                <a:cubicBezTo>
                  <a:pt x="21275" y="21600"/>
                  <a:pt x="21275" y="21600"/>
                  <a:pt x="21275" y="21600"/>
                </a:cubicBezTo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4917" tIns="49357" rIns="94917" bIns="49357" anchor="ctr" anchorCtr="0">
            <a:normAutofit fontScale="25000" lnSpcReduction="20000"/>
          </a:bodyPr>
          <a:lstStyle/>
          <a:p>
            <a:endParaRPr lang="en-US"/>
          </a:p>
        </p:txBody>
      </p:sp>
      <p:sp>
        <p:nvSpPr>
          <p:cNvPr id="88" name="Freeform 31"/>
          <p:cNvSpPr/>
          <p:nvPr>
            <p:custDataLst>
              <p:tags r:id="rId10"/>
            </p:custDataLst>
          </p:nvPr>
        </p:nvSpPr>
        <p:spPr bwMode="auto">
          <a:xfrm>
            <a:off x="8178641" y="4230376"/>
            <a:ext cx="474103" cy="455154"/>
          </a:xfrm>
          <a:custGeom>
            <a:avLst/>
            <a:gdLst>
              <a:gd name="T0" fmla="*/ 414 w 21600"/>
              <a:gd name="T1" fmla="*/ 0 h 21600"/>
              <a:gd name="T2" fmla="*/ 442 w 21600"/>
              <a:gd name="T3" fmla="*/ 5 h 21600"/>
              <a:gd name="T4" fmla="*/ 567 w 21600"/>
              <a:gd name="T5" fmla="*/ 158 h 21600"/>
              <a:gd name="T6" fmla="*/ 567 w 21600"/>
              <a:gd name="T7" fmla="*/ 191 h 21600"/>
              <a:gd name="T8" fmla="*/ 284 w 21600"/>
              <a:gd name="T9" fmla="*/ 544 h 21600"/>
              <a:gd name="T10" fmla="*/ 0 w 21600"/>
              <a:gd name="T11" fmla="*/ 191 h 21600"/>
              <a:gd name="T12" fmla="*/ 0 w 21600"/>
              <a:gd name="T13" fmla="*/ 158 h 21600"/>
              <a:gd name="T14" fmla="*/ 125 w 21600"/>
              <a:gd name="T15" fmla="*/ 5 h 21600"/>
              <a:gd name="T16" fmla="*/ 153 w 21600"/>
              <a:gd name="T17" fmla="*/ 0 h 21600"/>
              <a:gd name="T18" fmla="*/ 284 w 21600"/>
              <a:gd name="T19" fmla="*/ 74 h 21600"/>
              <a:gd name="T20" fmla="*/ 414 w 21600"/>
              <a:gd name="T21" fmla="*/ 0 h 216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1600" h="21600">
                <a:moveTo>
                  <a:pt x="15757" y="0"/>
                </a:moveTo>
                <a:cubicBezTo>
                  <a:pt x="16111" y="0"/>
                  <a:pt x="16466" y="185"/>
                  <a:pt x="16820" y="185"/>
                </a:cubicBezTo>
                <a:cubicBezTo>
                  <a:pt x="18944" y="369"/>
                  <a:pt x="21423" y="2400"/>
                  <a:pt x="21600" y="6277"/>
                </a:cubicBezTo>
                <a:cubicBezTo>
                  <a:pt x="21600" y="7569"/>
                  <a:pt x="21600" y="7569"/>
                  <a:pt x="21600" y="7569"/>
                </a:cubicBezTo>
                <a:cubicBezTo>
                  <a:pt x="21423" y="11262"/>
                  <a:pt x="16111" y="16062"/>
                  <a:pt x="10800" y="21600"/>
                </a:cubicBezTo>
                <a:cubicBezTo>
                  <a:pt x="5134" y="15692"/>
                  <a:pt x="177" y="11262"/>
                  <a:pt x="0" y="7569"/>
                </a:cubicBezTo>
                <a:cubicBezTo>
                  <a:pt x="0" y="6277"/>
                  <a:pt x="0" y="6277"/>
                  <a:pt x="0" y="6277"/>
                </a:cubicBezTo>
                <a:cubicBezTo>
                  <a:pt x="354" y="2400"/>
                  <a:pt x="2656" y="369"/>
                  <a:pt x="4780" y="185"/>
                </a:cubicBezTo>
                <a:cubicBezTo>
                  <a:pt x="5134" y="185"/>
                  <a:pt x="5489" y="0"/>
                  <a:pt x="5843" y="0"/>
                </a:cubicBezTo>
                <a:cubicBezTo>
                  <a:pt x="8321" y="0"/>
                  <a:pt x="9561" y="1108"/>
                  <a:pt x="10800" y="2954"/>
                </a:cubicBezTo>
                <a:cubicBezTo>
                  <a:pt x="12216" y="1108"/>
                  <a:pt x="13279" y="0"/>
                  <a:pt x="15757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square" lIns="94917" tIns="49357" rIns="94917" bIns="49357" anchor="ctr" anchorCtr="0">
            <a:normAutofit/>
          </a:bodyPr>
          <a:lstStyle/>
          <a:p>
            <a:endParaRPr lang="en-US"/>
          </a:p>
        </p:txBody>
      </p:sp>
      <p:sp>
        <p:nvSpPr>
          <p:cNvPr id="89" name="AutoShape 33"/>
          <p:cNvSpPr/>
          <p:nvPr>
            <p:custDataLst>
              <p:tags r:id="rId11"/>
            </p:custDataLst>
          </p:nvPr>
        </p:nvSpPr>
        <p:spPr bwMode="auto">
          <a:xfrm>
            <a:off x="6258461" y="3733733"/>
            <a:ext cx="485699" cy="470651"/>
          </a:xfrm>
          <a:custGeom>
            <a:avLst/>
            <a:gdLst>
              <a:gd name="T0" fmla="*/ 8400 w 21500"/>
              <a:gd name="T1" fmla="*/ 0 h 21600"/>
              <a:gd name="T2" fmla="*/ 0 w 21500"/>
              <a:gd name="T3" fmla="*/ 8723 h 21600"/>
              <a:gd name="T4" fmla="*/ 8400 w 21500"/>
              <a:gd name="T5" fmla="*/ 17238 h 21600"/>
              <a:gd name="T6" fmla="*/ 13600 w 21500"/>
              <a:gd name="T7" fmla="*/ 15369 h 21600"/>
              <a:gd name="T8" fmla="*/ 13800 w 21500"/>
              <a:gd name="T9" fmla="*/ 15785 h 21600"/>
              <a:gd name="T10" fmla="*/ 19000 w 21500"/>
              <a:gd name="T11" fmla="*/ 20977 h 21600"/>
              <a:gd name="T12" fmla="*/ 20000 w 21500"/>
              <a:gd name="T13" fmla="*/ 21600 h 21600"/>
              <a:gd name="T14" fmla="*/ 21200 w 21500"/>
              <a:gd name="T15" fmla="*/ 20977 h 21600"/>
              <a:gd name="T16" fmla="*/ 21200 w 21500"/>
              <a:gd name="T17" fmla="*/ 18900 h 21600"/>
              <a:gd name="T18" fmla="*/ 16000 w 21500"/>
              <a:gd name="T19" fmla="*/ 13500 h 21600"/>
              <a:gd name="T20" fmla="*/ 15400 w 21500"/>
              <a:gd name="T21" fmla="*/ 13292 h 21600"/>
              <a:gd name="T22" fmla="*/ 16600 w 21500"/>
              <a:gd name="T23" fmla="*/ 8723 h 21600"/>
              <a:gd name="T24" fmla="*/ 8400 w 21500"/>
              <a:gd name="T25" fmla="*/ 0 h 21600"/>
              <a:gd name="T26" fmla="*/ 8400 w 21500"/>
              <a:gd name="T27" fmla="*/ 2700 h 21600"/>
              <a:gd name="T28" fmla="*/ 14200 w 21500"/>
              <a:gd name="T29" fmla="*/ 8723 h 21600"/>
              <a:gd name="T30" fmla="*/ 13200 w 21500"/>
              <a:gd name="T31" fmla="*/ 11838 h 21600"/>
              <a:gd name="T32" fmla="*/ 12800 w 21500"/>
              <a:gd name="T33" fmla="*/ 12669 h 21600"/>
              <a:gd name="T34" fmla="*/ 12000 w 21500"/>
              <a:gd name="T35" fmla="*/ 13292 h 21600"/>
              <a:gd name="T36" fmla="*/ 8400 w 21500"/>
              <a:gd name="T37" fmla="*/ 14538 h 21600"/>
              <a:gd name="T38" fmla="*/ 2600 w 21500"/>
              <a:gd name="T39" fmla="*/ 8723 h 21600"/>
              <a:gd name="T40" fmla="*/ 8400 w 21500"/>
              <a:gd name="T41" fmla="*/ 2700 h 21600"/>
              <a:gd name="T42" fmla="*/ 8400 w 21500"/>
              <a:gd name="T43" fmla="*/ 27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1500" h="21600">
                <a:moveTo>
                  <a:pt x="8400" y="0"/>
                </a:moveTo>
                <a:cubicBezTo>
                  <a:pt x="3600" y="0"/>
                  <a:pt x="0" y="3946"/>
                  <a:pt x="0" y="8723"/>
                </a:cubicBezTo>
                <a:cubicBezTo>
                  <a:pt x="0" y="13500"/>
                  <a:pt x="3600" y="17238"/>
                  <a:pt x="8400" y="17238"/>
                </a:cubicBezTo>
                <a:cubicBezTo>
                  <a:pt x="10400" y="17238"/>
                  <a:pt x="12200" y="16615"/>
                  <a:pt x="13600" y="15369"/>
                </a:cubicBezTo>
                <a:cubicBezTo>
                  <a:pt x="13600" y="15369"/>
                  <a:pt x="13800" y="15577"/>
                  <a:pt x="13800" y="15785"/>
                </a:cubicBezTo>
                <a:cubicBezTo>
                  <a:pt x="19000" y="20977"/>
                  <a:pt x="19000" y="20977"/>
                  <a:pt x="19000" y="20977"/>
                </a:cubicBezTo>
                <a:cubicBezTo>
                  <a:pt x="19400" y="21392"/>
                  <a:pt x="19800" y="21600"/>
                  <a:pt x="20000" y="21600"/>
                </a:cubicBezTo>
                <a:cubicBezTo>
                  <a:pt x="20400" y="21600"/>
                  <a:pt x="20800" y="21392"/>
                  <a:pt x="21200" y="20977"/>
                </a:cubicBezTo>
                <a:cubicBezTo>
                  <a:pt x="21600" y="20562"/>
                  <a:pt x="21600" y="19523"/>
                  <a:pt x="21200" y="18900"/>
                </a:cubicBezTo>
                <a:cubicBezTo>
                  <a:pt x="16000" y="13500"/>
                  <a:pt x="16000" y="13500"/>
                  <a:pt x="16000" y="13500"/>
                </a:cubicBezTo>
                <a:cubicBezTo>
                  <a:pt x="15800" y="13500"/>
                  <a:pt x="15600" y="13292"/>
                  <a:pt x="15400" y="13292"/>
                </a:cubicBezTo>
                <a:cubicBezTo>
                  <a:pt x="16200" y="11838"/>
                  <a:pt x="16600" y="10385"/>
                  <a:pt x="16600" y="8723"/>
                </a:cubicBezTo>
                <a:cubicBezTo>
                  <a:pt x="16600" y="3946"/>
                  <a:pt x="13000" y="0"/>
                  <a:pt x="8400" y="0"/>
                </a:cubicBezTo>
                <a:close/>
                <a:moveTo>
                  <a:pt x="8400" y="2700"/>
                </a:moveTo>
                <a:cubicBezTo>
                  <a:pt x="11600" y="2700"/>
                  <a:pt x="14200" y="5400"/>
                  <a:pt x="14200" y="8723"/>
                </a:cubicBezTo>
                <a:cubicBezTo>
                  <a:pt x="14200" y="9762"/>
                  <a:pt x="13800" y="10800"/>
                  <a:pt x="13200" y="11838"/>
                </a:cubicBezTo>
                <a:cubicBezTo>
                  <a:pt x="12800" y="12669"/>
                  <a:pt x="12800" y="12669"/>
                  <a:pt x="12800" y="12669"/>
                </a:cubicBezTo>
                <a:cubicBezTo>
                  <a:pt x="12000" y="13292"/>
                  <a:pt x="12000" y="13292"/>
                  <a:pt x="12000" y="13292"/>
                </a:cubicBezTo>
                <a:cubicBezTo>
                  <a:pt x="11000" y="14123"/>
                  <a:pt x="9600" y="14538"/>
                  <a:pt x="8400" y="14538"/>
                </a:cubicBezTo>
                <a:cubicBezTo>
                  <a:pt x="5200" y="14538"/>
                  <a:pt x="2600" y="12046"/>
                  <a:pt x="2600" y="8723"/>
                </a:cubicBezTo>
                <a:cubicBezTo>
                  <a:pt x="2600" y="5400"/>
                  <a:pt x="5200" y="2700"/>
                  <a:pt x="8400" y="2700"/>
                </a:cubicBezTo>
                <a:close/>
                <a:moveTo>
                  <a:pt x="8400" y="2700"/>
                </a:move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94917" tIns="49357" rIns="94917" bIns="49357" anchor="ctr" anchorCtr="0">
            <a:normAutofit/>
          </a:bodyPr>
          <a:lstStyle/>
          <a:p>
            <a:endParaRPr lang="en-US"/>
          </a:p>
        </p:txBody>
      </p:sp>
      <p:sp>
        <p:nvSpPr>
          <p:cNvPr id="90" name="AutoShape 34"/>
          <p:cNvSpPr/>
          <p:nvPr>
            <p:custDataLst>
              <p:tags r:id="rId12"/>
            </p:custDataLst>
          </p:nvPr>
        </p:nvSpPr>
        <p:spPr bwMode="auto">
          <a:xfrm>
            <a:off x="5923238" y="2930366"/>
            <a:ext cx="1054157" cy="1991278"/>
          </a:xfrm>
          <a:custGeom>
            <a:avLst/>
            <a:gdLst>
              <a:gd name="T0" fmla="*/ 21600 w 21600"/>
              <a:gd name="T1" fmla="*/ 1825 h 21600"/>
              <a:gd name="T2" fmla="*/ 18155 w 21600"/>
              <a:gd name="T3" fmla="*/ 0 h 21600"/>
              <a:gd name="T4" fmla="*/ 3445 w 21600"/>
              <a:gd name="T5" fmla="*/ 0 h 21600"/>
              <a:gd name="T6" fmla="*/ 0 w 21600"/>
              <a:gd name="T7" fmla="*/ 1825 h 21600"/>
              <a:gd name="T8" fmla="*/ 0 w 21600"/>
              <a:gd name="T9" fmla="*/ 19775 h 21600"/>
              <a:gd name="T10" fmla="*/ 3445 w 21600"/>
              <a:gd name="T11" fmla="*/ 21600 h 21600"/>
              <a:gd name="T12" fmla="*/ 18155 w 21600"/>
              <a:gd name="T13" fmla="*/ 21600 h 21600"/>
              <a:gd name="T14" fmla="*/ 21600 w 21600"/>
              <a:gd name="T15" fmla="*/ 19775 h 21600"/>
              <a:gd name="T16" fmla="*/ 21600 w 21600"/>
              <a:gd name="T17" fmla="*/ 1825 h 21600"/>
              <a:gd name="T18" fmla="*/ 8984 w 21600"/>
              <a:gd name="T19" fmla="*/ 493 h 21600"/>
              <a:gd name="T20" fmla="*/ 12848 w 21600"/>
              <a:gd name="T21" fmla="*/ 493 h 21600"/>
              <a:gd name="T22" fmla="*/ 13128 w 21600"/>
              <a:gd name="T23" fmla="*/ 641 h 21600"/>
              <a:gd name="T24" fmla="*/ 12848 w 21600"/>
              <a:gd name="T25" fmla="*/ 789 h 21600"/>
              <a:gd name="T26" fmla="*/ 8984 w 21600"/>
              <a:gd name="T27" fmla="*/ 789 h 21600"/>
              <a:gd name="T28" fmla="*/ 8752 w 21600"/>
              <a:gd name="T29" fmla="*/ 641 h 21600"/>
              <a:gd name="T30" fmla="*/ 8984 w 21600"/>
              <a:gd name="T31" fmla="*/ 493 h 21600"/>
              <a:gd name="T32" fmla="*/ 12429 w 21600"/>
              <a:gd name="T33" fmla="*/ 20910 h 21600"/>
              <a:gd name="T34" fmla="*/ 9357 w 21600"/>
              <a:gd name="T35" fmla="*/ 20910 h 21600"/>
              <a:gd name="T36" fmla="*/ 8566 w 21600"/>
              <a:gd name="T37" fmla="*/ 20515 h 21600"/>
              <a:gd name="T38" fmla="*/ 9357 w 21600"/>
              <a:gd name="T39" fmla="*/ 20121 h 21600"/>
              <a:gd name="T40" fmla="*/ 12429 w 21600"/>
              <a:gd name="T41" fmla="*/ 20121 h 21600"/>
              <a:gd name="T42" fmla="*/ 13267 w 21600"/>
              <a:gd name="T43" fmla="*/ 20515 h 21600"/>
              <a:gd name="T44" fmla="*/ 12429 w 21600"/>
              <a:gd name="T45" fmla="*/ 20910 h 21600"/>
              <a:gd name="T46" fmla="*/ 20483 w 21600"/>
              <a:gd name="T47" fmla="*/ 19726 h 21600"/>
              <a:gd name="T48" fmla="*/ 1303 w 21600"/>
              <a:gd name="T49" fmla="*/ 19726 h 21600"/>
              <a:gd name="T50" fmla="*/ 1303 w 21600"/>
              <a:gd name="T51" fmla="*/ 1874 h 21600"/>
              <a:gd name="T52" fmla="*/ 20483 w 21600"/>
              <a:gd name="T53" fmla="*/ 1874 h 21600"/>
              <a:gd name="T54" fmla="*/ 20483 w 21600"/>
              <a:gd name="T55" fmla="*/ 19726 h 21600"/>
              <a:gd name="T56" fmla="*/ 20483 w 21600"/>
              <a:gd name="T57" fmla="*/ 1972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1600" h="21600">
                <a:moveTo>
                  <a:pt x="21600" y="1825"/>
                </a:moveTo>
                <a:cubicBezTo>
                  <a:pt x="21600" y="814"/>
                  <a:pt x="20064" y="0"/>
                  <a:pt x="18155" y="0"/>
                </a:cubicBezTo>
                <a:cubicBezTo>
                  <a:pt x="3445" y="0"/>
                  <a:pt x="3445" y="0"/>
                  <a:pt x="3445" y="0"/>
                </a:cubicBezTo>
                <a:cubicBezTo>
                  <a:pt x="1536" y="0"/>
                  <a:pt x="0" y="814"/>
                  <a:pt x="0" y="1825"/>
                </a:cubicBezTo>
                <a:cubicBezTo>
                  <a:pt x="0" y="19775"/>
                  <a:pt x="0" y="19775"/>
                  <a:pt x="0" y="19775"/>
                </a:cubicBezTo>
                <a:cubicBezTo>
                  <a:pt x="0" y="20786"/>
                  <a:pt x="1536" y="21600"/>
                  <a:pt x="3445" y="21600"/>
                </a:cubicBezTo>
                <a:cubicBezTo>
                  <a:pt x="18155" y="21600"/>
                  <a:pt x="18155" y="21600"/>
                  <a:pt x="18155" y="21600"/>
                </a:cubicBezTo>
                <a:cubicBezTo>
                  <a:pt x="20064" y="21600"/>
                  <a:pt x="21600" y="20786"/>
                  <a:pt x="21600" y="19775"/>
                </a:cubicBezTo>
                <a:lnTo>
                  <a:pt x="21600" y="1825"/>
                </a:lnTo>
                <a:close/>
                <a:moveTo>
                  <a:pt x="8984" y="493"/>
                </a:moveTo>
                <a:cubicBezTo>
                  <a:pt x="12848" y="493"/>
                  <a:pt x="12848" y="493"/>
                  <a:pt x="12848" y="493"/>
                </a:cubicBezTo>
                <a:cubicBezTo>
                  <a:pt x="12988" y="493"/>
                  <a:pt x="13128" y="567"/>
                  <a:pt x="13128" y="641"/>
                </a:cubicBezTo>
                <a:cubicBezTo>
                  <a:pt x="13128" y="715"/>
                  <a:pt x="12988" y="789"/>
                  <a:pt x="12848" y="789"/>
                </a:cubicBezTo>
                <a:cubicBezTo>
                  <a:pt x="8984" y="789"/>
                  <a:pt x="8984" y="789"/>
                  <a:pt x="8984" y="789"/>
                </a:cubicBezTo>
                <a:cubicBezTo>
                  <a:pt x="8845" y="789"/>
                  <a:pt x="8752" y="715"/>
                  <a:pt x="8752" y="641"/>
                </a:cubicBezTo>
                <a:cubicBezTo>
                  <a:pt x="8752" y="567"/>
                  <a:pt x="8845" y="493"/>
                  <a:pt x="8984" y="493"/>
                </a:cubicBezTo>
                <a:close/>
                <a:moveTo>
                  <a:pt x="12429" y="20910"/>
                </a:moveTo>
                <a:cubicBezTo>
                  <a:pt x="9357" y="20910"/>
                  <a:pt x="9357" y="20910"/>
                  <a:pt x="9357" y="20910"/>
                </a:cubicBezTo>
                <a:cubicBezTo>
                  <a:pt x="8891" y="20910"/>
                  <a:pt x="8566" y="20762"/>
                  <a:pt x="8566" y="20515"/>
                </a:cubicBezTo>
                <a:cubicBezTo>
                  <a:pt x="8566" y="20268"/>
                  <a:pt x="8891" y="20121"/>
                  <a:pt x="9357" y="20121"/>
                </a:cubicBezTo>
                <a:cubicBezTo>
                  <a:pt x="12429" y="20121"/>
                  <a:pt x="12429" y="20121"/>
                  <a:pt x="12429" y="20121"/>
                </a:cubicBezTo>
                <a:cubicBezTo>
                  <a:pt x="12895" y="20121"/>
                  <a:pt x="13267" y="20268"/>
                  <a:pt x="13267" y="20515"/>
                </a:cubicBezTo>
                <a:cubicBezTo>
                  <a:pt x="13267" y="20762"/>
                  <a:pt x="12895" y="20910"/>
                  <a:pt x="12429" y="20910"/>
                </a:cubicBezTo>
                <a:close/>
                <a:moveTo>
                  <a:pt x="20483" y="19726"/>
                </a:moveTo>
                <a:cubicBezTo>
                  <a:pt x="1303" y="19726"/>
                  <a:pt x="1303" y="19726"/>
                  <a:pt x="1303" y="19726"/>
                </a:cubicBezTo>
                <a:cubicBezTo>
                  <a:pt x="1303" y="1874"/>
                  <a:pt x="1303" y="1874"/>
                  <a:pt x="1303" y="1874"/>
                </a:cubicBezTo>
                <a:cubicBezTo>
                  <a:pt x="20483" y="1874"/>
                  <a:pt x="20483" y="1874"/>
                  <a:pt x="20483" y="1874"/>
                </a:cubicBezTo>
                <a:lnTo>
                  <a:pt x="20483" y="19726"/>
                </a:lnTo>
                <a:close/>
                <a:moveTo>
                  <a:pt x="20483" y="19726"/>
                </a:move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94917" tIns="49357" rIns="94917" bIns="49357" anchor="ctr" anchorCtr="0">
            <a:normAutofit/>
          </a:bodyPr>
          <a:lstStyle/>
          <a:p>
            <a:endParaRPr lang="en-US"/>
          </a:p>
        </p:txBody>
      </p:sp>
      <p:sp>
        <p:nvSpPr>
          <p:cNvPr id="3" name="文本框 2"/>
          <p:cNvSpPr txBox="1"/>
          <p:nvPr>
            <p:custDataLst>
              <p:tags r:id="rId13"/>
            </p:custDataLst>
          </p:nvPr>
        </p:nvSpPr>
        <p:spPr>
          <a:xfrm>
            <a:off x="1798299" y="3929986"/>
            <a:ext cx="2162790" cy="526173"/>
          </a:xfrm>
          <a:prstGeom prst="rect">
            <a:avLst/>
          </a:prstGeom>
        </p:spPr>
        <p:txBody>
          <a:bodyPr vert="horz" wrap="square" lIns="94917" tIns="49357" rIns="94917" bIns="49357" rtlCol="0" anchor="ctr" anchorCtr="0">
            <a:normAutofit/>
          </a:bodyPr>
          <a:lstStyle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solidFill>
                  <a:srgbClr val="FFFFFF"/>
                </a:solidFill>
              </a:defRPr>
            </a:lvl1pPr>
            <a:lvl2pPr marL="6858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2109" dirty="0">
                <a:solidFill>
                  <a:schemeClr val="bg1"/>
                </a:solidFill>
              </a:rPr>
              <a:t>热门问答</a:t>
            </a:r>
            <a:endParaRPr lang="en-US" altLang="zh-CN" sz="2109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14"/>
            </p:custDataLst>
          </p:nvPr>
        </p:nvSpPr>
        <p:spPr>
          <a:xfrm>
            <a:off x="1798300" y="4456158"/>
            <a:ext cx="2886054" cy="1247610"/>
          </a:xfrm>
          <a:prstGeom prst="rect">
            <a:avLst/>
          </a:prstGeom>
        </p:spPr>
        <p:txBody>
          <a:bodyPr vert="horz" wrap="square" lIns="94917" tIns="49357" rIns="94917" bIns="49357" rtlCol="0" anchor="t" anchorCtr="0">
            <a:normAutofit/>
          </a:bodyPr>
          <a:lstStyle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rgbClr val="FFFFFF"/>
                </a:solidFill>
              </a:defRPr>
            </a:lvl1pPr>
            <a:lvl2pPr marL="6858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按回复数量降序排序</a:t>
            </a:r>
            <a:endParaRPr lang="fr-FR" altLang="zh-CN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15"/>
            </p:custDataLst>
          </p:nvPr>
        </p:nvSpPr>
        <p:spPr>
          <a:xfrm>
            <a:off x="1798299" y="2230914"/>
            <a:ext cx="2026776" cy="526173"/>
          </a:xfrm>
          <a:prstGeom prst="rect">
            <a:avLst/>
          </a:prstGeom>
        </p:spPr>
        <p:txBody>
          <a:bodyPr vert="horz" wrap="square" lIns="94917" tIns="49357" rIns="94917" bIns="49357" rtlCol="0" anchor="ctr" anchorCtr="0">
            <a:normAutofit/>
          </a:bodyPr>
          <a:lstStyle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solidFill>
                  <a:srgbClr val="FFFFFF"/>
                </a:solidFill>
              </a:defRPr>
            </a:lvl1pPr>
            <a:lvl2pPr marL="6858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2109" dirty="0">
                <a:solidFill>
                  <a:schemeClr val="bg1"/>
                </a:solidFill>
              </a:rPr>
              <a:t>最新问答</a:t>
            </a:r>
            <a:endParaRPr lang="en-US" altLang="zh-CN" sz="2109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16"/>
            </p:custDataLst>
          </p:nvPr>
        </p:nvSpPr>
        <p:spPr>
          <a:xfrm>
            <a:off x="1798299" y="2780365"/>
            <a:ext cx="2687131" cy="1145641"/>
          </a:xfrm>
          <a:prstGeom prst="rect">
            <a:avLst/>
          </a:prstGeom>
        </p:spPr>
        <p:txBody>
          <a:bodyPr vert="horz" wrap="square" lIns="94917" tIns="49357" rIns="94917" bIns="49357" rtlCol="0" anchor="t" anchorCtr="0">
            <a:normAutofit/>
          </a:bodyPr>
          <a:lstStyle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rgbClr val="FFFFFF"/>
                </a:solidFill>
              </a:defRPr>
            </a:lvl1pPr>
            <a:lvl2pPr marL="6858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根据最新回复的时间倒序排列</a:t>
            </a:r>
          </a:p>
          <a:p>
            <a:endParaRPr lang="fr-FR" altLang="zh-CN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7"/>
            </p:custDataLst>
          </p:nvPr>
        </p:nvSpPr>
        <p:spPr>
          <a:xfrm>
            <a:off x="8814635" y="3929986"/>
            <a:ext cx="1864138" cy="526173"/>
          </a:xfrm>
          <a:prstGeom prst="rect">
            <a:avLst/>
          </a:prstGeom>
        </p:spPr>
        <p:txBody>
          <a:bodyPr vert="horz" wrap="square" lIns="94917" tIns="49357" rIns="94917" bIns="49357" rtlCol="0" anchor="ctr" anchorCtr="0">
            <a:normAutofit/>
          </a:bodyPr>
          <a:lstStyle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solidFill>
                  <a:srgbClr val="FFFFFF"/>
                </a:solidFill>
              </a:defRPr>
            </a:lvl1pPr>
            <a:lvl2pPr marL="6858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2109" dirty="0">
                <a:solidFill>
                  <a:schemeClr val="bg1"/>
                </a:solidFill>
              </a:rPr>
              <a:t>注</a:t>
            </a:r>
            <a:endParaRPr lang="en-US" altLang="zh-CN" sz="2109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8"/>
            </p:custDataLst>
          </p:nvPr>
        </p:nvSpPr>
        <p:spPr>
          <a:xfrm>
            <a:off x="8814636" y="4480498"/>
            <a:ext cx="2930403" cy="1247610"/>
          </a:xfrm>
          <a:prstGeom prst="rect">
            <a:avLst/>
          </a:prstGeom>
        </p:spPr>
        <p:txBody>
          <a:bodyPr vert="horz" wrap="square" lIns="94917" tIns="49357" rIns="94917" bIns="49357" rtlCol="0" anchor="t" anchorCtr="0">
            <a:normAutofit/>
          </a:bodyPr>
          <a:lstStyle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rgbClr val="FFFFFF"/>
                </a:solidFill>
              </a:defRPr>
            </a:lvl1pPr>
            <a:lvl2pPr marL="6858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一个标签对应多个问题</a:t>
            </a:r>
            <a:r>
              <a:rPr lang="en-US" altLang="zh-CN" dirty="0"/>
              <a:t>,</a:t>
            </a:r>
            <a:r>
              <a:rPr lang="zh-CN" altLang="en-US" dirty="0"/>
              <a:t>一个问题对应多个标签</a:t>
            </a:r>
            <a:endParaRPr lang="fr-FR" altLang="zh-CN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9"/>
            </p:custDataLst>
          </p:nvPr>
        </p:nvSpPr>
        <p:spPr>
          <a:xfrm>
            <a:off x="8814635" y="2188026"/>
            <a:ext cx="1864138" cy="538284"/>
          </a:xfrm>
          <a:prstGeom prst="rect">
            <a:avLst/>
          </a:prstGeom>
        </p:spPr>
        <p:txBody>
          <a:bodyPr vert="horz" wrap="square" lIns="94917" tIns="49357" rIns="94917" bIns="49357" rtlCol="0" anchor="ctr" anchorCtr="0">
            <a:normAutofit/>
          </a:bodyPr>
          <a:lstStyle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solidFill>
                  <a:srgbClr val="FFFFFF"/>
                </a:solidFill>
              </a:defRPr>
            </a:lvl1pPr>
            <a:lvl2pPr marL="6858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2109" dirty="0">
                <a:solidFill>
                  <a:schemeClr val="bg1"/>
                </a:solidFill>
              </a:rPr>
              <a:t>等待问答</a:t>
            </a:r>
            <a:endParaRPr lang="en-US" altLang="zh-CN" sz="2109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20"/>
            </p:custDataLst>
          </p:nvPr>
        </p:nvSpPr>
        <p:spPr>
          <a:xfrm>
            <a:off x="8814636" y="2749587"/>
            <a:ext cx="2930403" cy="1145640"/>
          </a:xfrm>
          <a:prstGeom prst="rect">
            <a:avLst/>
          </a:prstGeom>
        </p:spPr>
        <p:txBody>
          <a:bodyPr vert="horz" wrap="square" lIns="94917" tIns="49357" rIns="94917" bIns="49357" rtlCol="0" anchor="t" anchorCtr="0">
            <a:normAutofit/>
          </a:bodyPr>
          <a:lstStyle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rgbClr val="FFFFFF"/>
                </a:solidFill>
              </a:defRPr>
            </a:lvl1pPr>
            <a:lvl2pPr marL="6858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回复数量为</a:t>
            </a:r>
            <a:r>
              <a:rPr lang="en-US" altLang="zh-CN" dirty="0">
                <a:solidFill>
                  <a:schemeClr val="bg1"/>
                </a:solidFill>
              </a:rPr>
              <a:t>0</a:t>
            </a:r>
            <a:r>
              <a:rPr lang="zh-CN" altLang="en-US" dirty="0">
                <a:solidFill>
                  <a:schemeClr val="bg1"/>
                </a:solidFill>
              </a:rPr>
              <a:t>时</a:t>
            </a:r>
            <a:endParaRPr lang="fr-FR" altLang="zh-CN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21"/>
            </p:custDataLst>
          </p:nvPr>
        </p:nvSpPr>
        <p:spPr>
          <a:xfrm>
            <a:off x="2331711" y="280540"/>
            <a:ext cx="8195330" cy="976805"/>
          </a:xfrm>
          <a:prstGeom prst="rect">
            <a:avLst/>
          </a:prstGeom>
        </p:spPr>
        <p:txBody>
          <a:bodyPr vert="horz" wrap="square" lIns="94917" tIns="49357" rIns="94917" bIns="49357" rtlCol="0" anchor="ctr" anchorCtr="0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CN" altLang="en-US" sz="3797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5DDD5F3-2F1C-4170-B4FB-D56357E80D61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7F8B038-9EB2-4482-9876-2CE13D2D1FD1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099305" y="324862"/>
            <a:ext cx="6477152" cy="590931"/>
          </a:xfrm>
          <a:prstGeom prst="rect">
            <a:avLst/>
          </a:prstGeom>
        </p:spPr>
        <p:txBody>
          <a:bodyPr wrap="square" anchor="b" anchorCtr="0">
            <a:normAutofit fontScale="975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功能模块一之问答服务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nimBg="1"/>
      <p:bldP spid="81" grpId="0" bldLvl="0" animBg="1"/>
      <p:bldP spid="82" grpId="0" bldLvl="0" animBg="1"/>
      <p:bldP spid="88" grpId="0" bldLvl="0" animBg="1"/>
      <p:bldP spid="89" grpId="0" bldLvl="0" animBg="1"/>
      <p:bldP spid="90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>
            <a:off x="308712" y="5387373"/>
            <a:ext cx="712241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>
            <p:custDataLst>
              <p:tags r:id="rId3"/>
            </p:custDataLst>
          </p:nvPr>
        </p:nvSpPr>
        <p:spPr>
          <a:xfrm>
            <a:off x="465190" y="-2187"/>
            <a:ext cx="486886" cy="1312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1159713" y="342610"/>
            <a:ext cx="6830996" cy="623213"/>
          </a:xfrm>
          <a:prstGeom prst="rect">
            <a:avLst/>
          </a:prstGeom>
        </p:spPr>
        <p:txBody>
          <a:bodyPr wrap="square" anchor="b" anchorCtr="0">
            <a:normAutofit fontScale="975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797" dirty="0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功能模块一之聊天动态服务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88456" y="4245300"/>
            <a:ext cx="739946" cy="363004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687"/>
              <a:t>2018</a:t>
            </a:r>
            <a:endParaRPr lang="zh-CN" altLang="en-US" sz="1687"/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188456" y="4641548"/>
            <a:ext cx="3945995" cy="330973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altLang="zh-CN" sz="1476"/>
              <a:t>YOU CAN ADD YOUR TITLE HERE</a:t>
            </a:r>
            <a:endParaRPr lang="zh-CN" altLang="en-US" sz="1476"/>
          </a:p>
        </p:txBody>
      </p:sp>
      <p:graphicFrame>
        <p:nvGraphicFramePr>
          <p:cNvPr id="3" name="表格 2"/>
          <p:cNvGraphicFramePr/>
          <p:nvPr>
            <p:extLst>
              <p:ext uri="{D42A27DB-BD31-4B8C-83A1-F6EECF244321}">
                <p14:modId xmlns:p14="http://schemas.microsoft.com/office/powerpoint/2010/main" val="506288085"/>
              </p:ext>
            </p:extLst>
          </p:nvPr>
        </p:nvGraphicFramePr>
        <p:xfrm>
          <a:off x="720939" y="1500105"/>
          <a:ext cx="4417274" cy="529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7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9055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900" dirty="0"/>
                        <a:t>动态审核</a:t>
                      </a:r>
                    </a:p>
                  </a:txBody>
                  <a:tcPr marL="96435" marR="96435" marT="48218" marB="482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表格 24"/>
          <p:cNvGraphicFramePr/>
          <p:nvPr>
            <p:extLst>
              <p:ext uri="{D42A27DB-BD31-4B8C-83A1-F6EECF244321}">
                <p14:modId xmlns:p14="http://schemas.microsoft.com/office/powerpoint/2010/main" val="635680486"/>
              </p:ext>
            </p:extLst>
          </p:nvPr>
        </p:nvGraphicFramePr>
        <p:xfrm>
          <a:off x="7453331" y="1500106"/>
          <a:ext cx="4160113" cy="529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972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900" dirty="0"/>
                        <a:t>动态点赞</a:t>
                      </a:r>
                      <a:r>
                        <a:rPr lang="en-US" altLang="zh-CN" sz="1900" dirty="0"/>
                        <a:t>            </a:t>
                      </a:r>
                      <a:endParaRPr lang="zh-CN" altLang="en-US" sz="1900" dirty="0"/>
                    </a:p>
                  </a:txBody>
                  <a:tcPr marL="96435" marR="96435" marT="48218" marB="482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下箭头 26"/>
          <p:cNvSpPr/>
          <p:nvPr/>
        </p:nvSpPr>
        <p:spPr>
          <a:xfrm>
            <a:off x="2382440" y="2029160"/>
            <a:ext cx="1094273" cy="12315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8986251" y="2029830"/>
            <a:ext cx="1094273" cy="12315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428132" y="3261390"/>
            <a:ext cx="3002219" cy="1832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将未审核 状态</a:t>
            </a:r>
            <a:r>
              <a:rPr lang="en-US" altLang="zh-CN"/>
              <a:t>0</a:t>
            </a:r>
            <a:r>
              <a:rPr lang="zh-CN" altLang="en-US"/>
              <a:t>改为审核状态</a:t>
            </a:r>
            <a:r>
              <a:rPr lang="en-US" altLang="zh-CN"/>
              <a:t>1</a:t>
            </a:r>
          </a:p>
        </p:txBody>
      </p:sp>
      <p:sp>
        <p:nvSpPr>
          <p:cNvPr id="35" name="矩形 34"/>
          <p:cNvSpPr/>
          <p:nvPr/>
        </p:nvSpPr>
        <p:spPr>
          <a:xfrm>
            <a:off x="8032613" y="3260720"/>
            <a:ext cx="3002219" cy="1832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点赞数量累加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939" y="5578516"/>
            <a:ext cx="4605457" cy="1293841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2460793" y="5092991"/>
            <a:ext cx="936226" cy="758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9148986" y="5145897"/>
            <a:ext cx="768134" cy="6529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6787" y="5798844"/>
            <a:ext cx="6171861" cy="1197405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>
            <p:extLst>
              <p:ext uri="{D42A27DB-BD31-4B8C-83A1-F6EECF244321}">
                <p14:modId xmlns:p14="http://schemas.microsoft.com/office/powerpoint/2010/main" val="482310137"/>
              </p:ext>
            </p:extLst>
          </p:nvPr>
        </p:nvGraphicFramePr>
        <p:xfrm>
          <a:off x="5008963" y="2029830"/>
          <a:ext cx="2444368" cy="3063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4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63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900" dirty="0"/>
                        <a:t>实现动态的缓存处理</a:t>
                      </a:r>
                    </a:p>
                    <a:p>
                      <a:pPr>
                        <a:buNone/>
                      </a:pPr>
                      <a:r>
                        <a:rPr lang="zh-CN" altLang="en-US" sz="1700" dirty="0"/>
                        <a:t>     Spring-data-redis是spring大家族的一部分，提供了在srping应用中通过简单的配置访问redis服务，对reids底层开发包(Jedis, JRedis, and RJC)进行了高度封装   RedisTemplate</a:t>
                      </a:r>
                    </a:p>
                    <a:p>
                      <a:pPr>
                        <a:buNone/>
                      </a:pPr>
                      <a:r>
                        <a:rPr lang="zh-CN" altLang="en-US" sz="1700" dirty="0"/>
                        <a:t>提供了redis各种操作</a:t>
                      </a:r>
                    </a:p>
                  </a:txBody>
                  <a:tcPr marL="96435" marR="96435" marT="48218" marB="482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>
            <a:off x="308712" y="5387373"/>
            <a:ext cx="712241" cy="0"/>
          </a:xfrm>
          <a:prstGeom prst="line">
            <a:avLst/>
          </a:prstGeom>
          <a:solidFill>
            <a:srgbClr val="92D050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/>
          <p:nvPr>
            <p:extLst>
              <p:ext uri="{D42A27DB-BD31-4B8C-83A1-F6EECF244321}">
                <p14:modId xmlns:p14="http://schemas.microsoft.com/office/powerpoint/2010/main" val="2574685043"/>
              </p:ext>
            </p:extLst>
          </p:nvPr>
        </p:nvGraphicFramePr>
        <p:xfrm>
          <a:off x="952652" y="4277978"/>
          <a:ext cx="5599277" cy="2706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9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06484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None/>
                      </a:pPr>
                      <a:r>
                        <a:rPr lang="zh-CN" altLang="en-US" sz="1900" dirty="0">
                          <a:solidFill>
                            <a:schemeClr val="tx1"/>
                          </a:solidFill>
                        </a:rPr>
                        <a:t>为了提高查询的性能，我们通常采用</a:t>
                      </a:r>
                      <a:r>
                        <a:rPr lang="en-US" altLang="zh-CN" sz="1900" dirty="0">
                          <a:solidFill>
                            <a:schemeClr val="tx1"/>
                          </a:solidFill>
                        </a:rPr>
                        <a:t>Redis</a:t>
                      </a:r>
                      <a:r>
                        <a:rPr lang="zh-CN" altLang="en-US" sz="1900" dirty="0">
                          <a:solidFill>
                            <a:schemeClr val="tx1"/>
                          </a:solidFill>
                        </a:rPr>
                        <a:t>缓存解决</a:t>
                      </a:r>
                      <a:endParaRPr lang="en-US" altLang="zh-CN" sz="1900" dirty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ClrTx/>
                        <a:buSzTx/>
                        <a:buNone/>
                      </a:pPr>
                      <a:endParaRPr lang="en-US" altLang="zh-CN" sz="1900" dirty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ClrTx/>
                        <a:buSzTx/>
                        <a:buNone/>
                      </a:pPr>
                      <a:r>
                        <a:rPr lang="zh-CN" altLang="en-US" sz="1900" dirty="0">
                          <a:solidFill>
                            <a:schemeClr val="tx1"/>
                          </a:solidFill>
                        </a:rPr>
                        <a:t>Spring-data-redis是spring大家族的一部分，提供了在srping应用中通过简单的配置访问</a:t>
                      </a:r>
                    </a:p>
                    <a:p>
                      <a:pPr algn="l">
                        <a:buClrTx/>
                        <a:buSzTx/>
                        <a:buNone/>
                      </a:pPr>
                      <a:r>
                        <a:rPr lang="zh-CN" altLang="en-US" sz="1900" dirty="0">
                          <a:solidFill>
                            <a:schemeClr val="tx1"/>
                          </a:solidFill>
                        </a:rPr>
                        <a:t>redis服务，对reids底层开发包(Jedis, JRedis, and RJC)进行了高度封装，RedisTemplate</a:t>
                      </a:r>
                    </a:p>
                    <a:p>
                      <a:pPr algn="l">
                        <a:buClrTx/>
                        <a:buSzTx/>
                        <a:buNone/>
                      </a:pPr>
                      <a:r>
                        <a:rPr lang="zh-CN" altLang="en-US" sz="1900" dirty="0">
                          <a:solidFill>
                            <a:schemeClr val="tx1"/>
                          </a:solidFill>
                        </a:rPr>
                        <a:t>提供了redis各种操作</a:t>
                      </a:r>
                    </a:p>
                  </a:txBody>
                  <a:tcPr marL="96435" marR="96435" marT="48218" marB="48218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916" y="1033331"/>
            <a:ext cx="5277156" cy="257830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245F313-1B1F-4777-AC42-36486B917B3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65190" y="-2187"/>
            <a:ext cx="486886" cy="131250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843200F-E62D-4B13-8F04-8C63807EF802}"/>
              </a:ext>
            </a:extLst>
          </p:cNvPr>
          <p:cNvSpPr/>
          <p:nvPr/>
        </p:nvSpPr>
        <p:spPr>
          <a:xfrm>
            <a:off x="1100091" y="169235"/>
            <a:ext cx="5306459" cy="864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涉及技术之</a:t>
            </a:r>
            <a:r>
              <a:rPr lang="en-US" altLang="zh-CN" sz="3200" dirty="0" err="1"/>
              <a:t>SpringDataRides</a:t>
            </a:r>
            <a:endParaRPr lang="zh-CN" altLang="en-US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17E8E1-E4A5-495C-8529-342048945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9415" y="1979554"/>
            <a:ext cx="5204911" cy="1981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BD33CD-C21D-49CB-96D9-461CC7981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9415" y="2322484"/>
            <a:ext cx="4221846" cy="28958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D68BD47-BA9C-4C79-A665-1B0DE02E4595}"/>
              </a:ext>
            </a:extLst>
          </p:cNvPr>
          <p:cNvSpPr/>
          <p:nvPr/>
        </p:nvSpPr>
        <p:spPr>
          <a:xfrm>
            <a:off x="6779726" y="1267991"/>
            <a:ext cx="5112568" cy="5667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修改或删除后清除缓存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13A75EE-7DD9-45F8-9600-795EEA3421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837" y="4212767"/>
            <a:ext cx="4839119" cy="70872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121FB02-485B-46A0-A137-ED0B133E5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2310" y="5387373"/>
            <a:ext cx="5143946" cy="142506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5CE26DF-15F6-4A89-AFEF-B419315374B6}"/>
              </a:ext>
            </a:extLst>
          </p:cNvPr>
          <p:cNvSpPr/>
          <p:nvPr/>
        </p:nvSpPr>
        <p:spPr>
          <a:xfrm>
            <a:off x="6972310" y="3210982"/>
            <a:ext cx="4919984" cy="693375"/>
          </a:xfrm>
          <a:prstGeom prst="rect">
            <a:avLst/>
          </a:prstGeom>
          <a:solidFill>
            <a:srgbClr val="19B7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查询数据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" y="199"/>
            <a:ext cx="4916938" cy="7238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1" name="MH_Others_1"/>
          <p:cNvSpPr txBox="1"/>
          <p:nvPr>
            <p:custDataLst>
              <p:tags r:id="rId2"/>
            </p:custDataLst>
          </p:nvPr>
        </p:nvSpPr>
        <p:spPr>
          <a:xfrm>
            <a:off x="452711" y="2090398"/>
            <a:ext cx="3816423" cy="101553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6599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项目介绍</a:t>
            </a:r>
          </a:p>
        </p:txBody>
      </p:sp>
      <p:sp>
        <p:nvSpPr>
          <p:cNvPr id="17" name="MH_Others_2"/>
          <p:cNvSpPr txBox="1"/>
          <p:nvPr>
            <p:custDataLst>
              <p:tags r:id="rId3"/>
            </p:custDataLst>
          </p:nvPr>
        </p:nvSpPr>
        <p:spPr>
          <a:xfrm>
            <a:off x="1268318" y="4935406"/>
            <a:ext cx="2405553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MH_Other_1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6933431" y="503750"/>
            <a:ext cx="718464" cy="719960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7" kern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4" name="MH_Other_2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6933431" y="2690191"/>
            <a:ext cx="718464" cy="719960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2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7" kern="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6" name="MH_Other_3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7005439" y="4876632"/>
            <a:ext cx="718464" cy="719960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7" kern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20" name="MH_Text_1"/>
          <p:cNvSpPr/>
          <p:nvPr>
            <p:custDataLst>
              <p:tags r:id="rId7"/>
            </p:custDataLst>
          </p:nvPr>
        </p:nvSpPr>
        <p:spPr>
          <a:xfrm>
            <a:off x="8315074" y="503750"/>
            <a:ext cx="2705921" cy="7081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项目介绍</a:t>
            </a:r>
            <a:endParaRPr lang="en-US" altLang="zh-CN" sz="320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en-US" altLang="zh-CN" sz="140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40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MH_Text_2"/>
          <p:cNvSpPr/>
          <p:nvPr>
            <p:custDataLst>
              <p:tags r:id="rId8"/>
            </p:custDataLst>
          </p:nvPr>
        </p:nvSpPr>
        <p:spPr>
          <a:xfrm>
            <a:off x="8315074" y="2690191"/>
            <a:ext cx="4265701" cy="7081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微服务介绍</a:t>
            </a:r>
            <a:endParaRPr lang="en-US" altLang="zh-CN" sz="320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40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COMPLETION OF WORK</a:t>
            </a:r>
            <a:endParaRPr lang="zh-CN" altLang="en-US" sz="140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Text_3">
            <a:extLst>
              <a:ext uri="{FF2B5EF4-FFF2-40B4-BE49-F238E27FC236}">
                <a16:creationId xmlns:a16="http://schemas.microsoft.com/office/drawing/2014/main" id="{A6CB2C9F-7A6C-4CE1-9136-88619E3792D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459090" y="4888449"/>
            <a:ext cx="2705921" cy="7081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项目模块</a:t>
            </a:r>
            <a:endParaRPr lang="en-US" altLang="zh-CN" sz="320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40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SUCCESSFUL PROJECT</a:t>
            </a:r>
            <a:endParaRPr lang="zh-CN" altLang="en-US" sz="140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2617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7" grpId="0"/>
      <p:bldP spid="42" grpId="0" animBg="1"/>
      <p:bldP spid="14" grpId="0" animBg="1"/>
      <p:bldP spid="16" grpId="0" animBg="1"/>
      <p:bldP spid="20" grpId="0"/>
      <p:bldP spid="21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>
            <a:off x="308712" y="5387373"/>
            <a:ext cx="712241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>
            <p:custDataLst>
              <p:tags r:id="rId3"/>
            </p:custDataLst>
          </p:nvPr>
        </p:nvSpPr>
        <p:spPr>
          <a:xfrm>
            <a:off x="465190" y="-2187"/>
            <a:ext cx="486886" cy="1312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1159713" y="342610"/>
            <a:ext cx="6830996" cy="623213"/>
          </a:xfrm>
          <a:prstGeom prst="rect">
            <a:avLst/>
          </a:prstGeom>
        </p:spPr>
        <p:txBody>
          <a:bodyPr wrap="square" anchor="b" anchorCtr="0">
            <a:normAutofit fontScale="975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797" dirty="0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功能模块一之评论和吐槽服务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88456" y="4245300"/>
            <a:ext cx="739946" cy="363004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687"/>
              <a:t>2018</a:t>
            </a:r>
            <a:endParaRPr lang="zh-CN" altLang="en-US" sz="1687"/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188456" y="4641548"/>
            <a:ext cx="3945995" cy="330973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altLang="zh-CN" sz="1476"/>
              <a:t>YOU CAN ADD YOUR TITLE HERE</a:t>
            </a:r>
            <a:endParaRPr lang="zh-CN" altLang="en-US" sz="1476"/>
          </a:p>
        </p:txBody>
      </p:sp>
      <p:graphicFrame>
        <p:nvGraphicFramePr>
          <p:cNvPr id="3" name="表格 2"/>
          <p:cNvGraphicFramePr/>
          <p:nvPr>
            <p:extLst>
              <p:ext uri="{D42A27DB-BD31-4B8C-83A1-F6EECF244321}">
                <p14:modId xmlns:p14="http://schemas.microsoft.com/office/powerpoint/2010/main" val="382266665"/>
              </p:ext>
            </p:extLst>
          </p:nvPr>
        </p:nvGraphicFramePr>
        <p:xfrm>
          <a:off x="1247847" y="2847463"/>
          <a:ext cx="4523848" cy="1371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3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87576">
                <a:tc>
                  <a:txBody>
                    <a:bodyPr/>
                    <a:lstStyle/>
                    <a:p>
                      <a:pPr algn="ctr">
                        <a:lnSpc>
                          <a:spcPct val="240000"/>
                        </a:lnSpc>
                        <a:buNone/>
                      </a:pPr>
                      <a:r>
                        <a:rPr lang="zh-CN" altLang="en-US" sz="1900" dirty="0"/>
                        <a:t>采用</a:t>
                      </a:r>
                      <a:r>
                        <a:rPr lang="sq-AL" altLang="zh-CN" sz="1900" dirty="0"/>
                        <a:t>SpringDataMongoDB</a:t>
                      </a:r>
                      <a:r>
                        <a:rPr lang="zh-CN" altLang="en-US" sz="1900" dirty="0"/>
                        <a:t>框架实现吐槽微服务的持久层。</a:t>
                      </a:r>
                    </a:p>
                  </a:txBody>
                  <a:tcPr marL="96435" marR="96435" marT="48218" marB="482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extLst>
              <p:ext uri="{D42A27DB-BD31-4B8C-83A1-F6EECF244321}">
                <p14:modId xmlns:p14="http://schemas.microsoft.com/office/powerpoint/2010/main" val="319723153"/>
              </p:ext>
            </p:extLst>
          </p:nvPr>
        </p:nvGraphicFramePr>
        <p:xfrm>
          <a:off x="1257456" y="1368673"/>
          <a:ext cx="4451840" cy="1254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1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36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900" dirty="0"/>
                        <a:t>吐槽和评论两项功能存在以下特点：</a:t>
                      </a:r>
                    </a:p>
                    <a:p>
                      <a:pPr>
                        <a:buNone/>
                      </a:pPr>
                      <a:r>
                        <a:rPr lang="zh-CN" altLang="en-US" sz="1900" dirty="0"/>
                        <a:t>（1）数据量大</a:t>
                      </a:r>
                    </a:p>
                    <a:p>
                      <a:pPr>
                        <a:buNone/>
                      </a:pPr>
                      <a:r>
                        <a:rPr lang="zh-CN" altLang="en-US" sz="1900" dirty="0"/>
                        <a:t>（2）写入操作频繁</a:t>
                      </a:r>
                    </a:p>
                    <a:p>
                      <a:pPr>
                        <a:buNone/>
                      </a:pPr>
                      <a:r>
                        <a:rPr lang="zh-CN" altLang="en-US" sz="1900" dirty="0"/>
                        <a:t>（3）价值较低</a:t>
                      </a:r>
                    </a:p>
                  </a:txBody>
                  <a:tcPr marL="96435" marR="96435" marT="48218" marB="482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/>
          <p:nvPr/>
        </p:nvGraphicFramePr>
        <p:xfrm>
          <a:off x="1373217" y="4776228"/>
          <a:ext cx="8178252" cy="1304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8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045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900"/>
                        <a:t>点赞过程中假如数据库里面的点赞数为null时,我们是不可能做到点赞数累加.</a:t>
                      </a:r>
                    </a:p>
                    <a:p>
                      <a:pPr>
                        <a:buNone/>
                      </a:pPr>
                      <a:r>
                        <a:rPr lang="zh-CN" altLang="en-US" sz="1900"/>
                        <a:t>做个简单的逻辑判断  </a:t>
                      </a:r>
                    </a:p>
                  </a:txBody>
                  <a:tcPr marL="96435" marR="96435" marT="48218" marB="482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408" y="5108394"/>
            <a:ext cx="4813730" cy="972390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>
            <p:extLst>
              <p:ext uri="{D42A27DB-BD31-4B8C-83A1-F6EECF244321}">
                <p14:modId xmlns:p14="http://schemas.microsoft.com/office/powerpoint/2010/main" val="1582520525"/>
              </p:ext>
            </p:extLst>
          </p:nvPr>
        </p:nvGraphicFramePr>
        <p:xfrm>
          <a:off x="9839500" y="1246428"/>
          <a:ext cx="2658172" cy="1887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8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3942">
                <a:tc>
                  <a:txBody>
                    <a:bodyPr/>
                    <a:lstStyle/>
                    <a:p>
                      <a:pPr algn="ctr">
                        <a:lnSpc>
                          <a:spcPct val="230000"/>
                        </a:lnSpc>
                        <a:buNone/>
                      </a:pPr>
                      <a:r>
                        <a:rPr lang="zh-CN" altLang="en-US" sz="1800" dirty="0"/>
                        <a:t>点赞重复问题：</a:t>
                      </a:r>
                      <a:endParaRPr lang="en-US" altLang="zh-CN" sz="1800" dirty="0"/>
                    </a:p>
                    <a:p>
                      <a:pPr algn="ctr">
                        <a:lnSpc>
                          <a:spcPct val="230000"/>
                        </a:lnSpc>
                        <a:buNone/>
                      </a:pPr>
                      <a:r>
                        <a:rPr lang="zh-CN" altLang="en-US" sz="1800" dirty="0"/>
                        <a:t>我们可以通过</a:t>
                      </a:r>
                      <a:r>
                        <a:rPr lang="en-US" altLang="zh-CN" sz="1800" dirty="0" err="1"/>
                        <a:t>redis</a:t>
                      </a:r>
                      <a:r>
                        <a:rPr lang="zh-CN" altLang="en-US" sz="1800" dirty="0"/>
                        <a:t>控制用户不能重复点赞  </a:t>
                      </a:r>
                    </a:p>
                  </a:txBody>
                  <a:tcPr marL="96435" marR="96435" marT="48218" marB="482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extLst>
              <p:ext uri="{D42A27DB-BD31-4B8C-83A1-F6EECF244321}">
                <p14:modId xmlns:p14="http://schemas.microsoft.com/office/powerpoint/2010/main" val="2329422933"/>
              </p:ext>
            </p:extLst>
          </p:nvPr>
        </p:nvGraphicFramePr>
        <p:xfrm>
          <a:off x="10011914" y="3760341"/>
          <a:ext cx="2538124" cy="3138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38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900" dirty="0"/>
                        <a:t>       </a:t>
                      </a:r>
                      <a:r>
                        <a:rPr lang="zh-CN" altLang="en-US" sz="1900" dirty="0"/>
                        <a:t>控制不能重复点赞(保证一个用户点赞一次)</a:t>
                      </a:r>
                    </a:p>
                    <a:p>
                      <a:pPr>
                        <a:buNone/>
                      </a:pPr>
                      <a:r>
                        <a:rPr lang="zh-CN" altLang="en-US" sz="1900" dirty="0"/>
                        <a:t>逻辑:首先判断用户是否已经点赞成功如果点赞成功的话,给他返回相应的信息不能重复点赞</a:t>
                      </a:r>
                    </a:p>
                  </a:txBody>
                  <a:tcPr marL="96435" marR="96435" marT="48218" marB="482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5A729E70-B844-4868-B192-7482FA351086}"/>
              </a:ext>
            </a:extLst>
          </p:cNvPr>
          <p:cNvSpPr/>
          <p:nvPr/>
        </p:nvSpPr>
        <p:spPr>
          <a:xfrm>
            <a:off x="5997327" y="1368673"/>
            <a:ext cx="3554142" cy="2850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实现功能：</a:t>
            </a:r>
            <a:endParaRPr lang="en-US" altLang="zh-CN" dirty="0"/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）基本增删查改</a:t>
            </a:r>
            <a:r>
              <a:rPr lang="en-US" altLang="zh-CN" dirty="0"/>
              <a:t>API</a:t>
            </a:r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）根据上级</a:t>
            </a:r>
            <a:r>
              <a:rPr lang="en-US" altLang="zh-CN" dirty="0"/>
              <a:t>ID</a:t>
            </a:r>
            <a:r>
              <a:rPr lang="zh-CN" altLang="en-US" dirty="0"/>
              <a:t>查询吐槽列表</a:t>
            </a:r>
            <a:endParaRPr lang="en-US" altLang="zh-CN" dirty="0"/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）吐槽点赞</a:t>
            </a:r>
            <a:endParaRPr lang="en-US" altLang="zh-CN" dirty="0"/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）发布吐槽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C7FB5BD-02F3-4184-AACF-2E845AF881A7}"/>
              </a:ext>
            </a:extLst>
          </p:cNvPr>
          <p:cNvSpPr/>
          <p:nvPr/>
        </p:nvSpPr>
        <p:spPr>
          <a:xfrm>
            <a:off x="7642041" y="1412119"/>
            <a:ext cx="5184576" cy="460851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MongoDB </a:t>
            </a:r>
            <a:r>
              <a:rPr lang="zh-CN" altLang="en-US" dirty="0">
                <a:solidFill>
                  <a:schemeClr val="tx1"/>
                </a:solidFill>
              </a:rPr>
              <a:t>最大的特点是他支持的查询语言非常强大，其语法有点类似于面向对象 的查 询语言，几乎可以实现类似关系数据库单表查询的绝大部分功能，而且还支持对数据建 立索 引。它是一个面向集合的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zh-CN" altLang="en-US" dirty="0">
                <a:solidFill>
                  <a:schemeClr val="tx1"/>
                </a:solidFill>
              </a:rPr>
              <a:t>模式自由的文档型数据库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）面向集合存储，易于存储对象类型的数据 （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）模式自由 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en-US" dirty="0">
                <a:solidFill>
                  <a:schemeClr val="tx1"/>
                </a:solidFill>
              </a:rPr>
              <a:t>）支持动态查询 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en-US" dirty="0">
                <a:solidFill>
                  <a:schemeClr val="tx1"/>
                </a:solidFill>
              </a:rPr>
              <a:t>）支持完全索引，包含内部对象 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）支持复制和故障恢复 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6</a:t>
            </a:r>
            <a:r>
              <a:rPr lang="zh-CN" altLang="en-US" dirty="0">
                <a:solidFill>
                  <a:schemeClr val="tx1"/>
                </a:solidFill>
              </a:rPr>
              <a:t>）使用高效的二进制数据存储，包括大型对象（如视频等） 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7</a:t>
            </a:r>
            <a:r>
              <a:rPr lang="zh-CN" altLang="en-US" dirty="0">
                <a:solidFill>
                  <a:schemeClr val="tx1"/>
                </a:solidFill>
              </a:rPr>
              <a:t>）自动处理碎片，以支持云计算层次的扩展性 （</a:t>
            </a:r>
            <a:r>
              <a:rPr lang="en-US" altLang="zh-CN" dirty="0">
                <a:solidFill>
                  <a:schemeClr val="tx1"/>
                </a:solidFill>
              </a:rPr>
              <a:t>8</a:t>
            </a:r>
            <a:r>
              <a:rPr lang="zh-CN" altLang="en-US" dirty="0">
                <a:solidFill>
                  <a:schemeClr val="tx1"/>
                </a:solidFill>
              </a:rPr>
              <a:t>）支持 </a:t>
            </a:r>
            <a:r>
              <a:rPr lang="en-US" altLang="zh-CN" dirty="0">
                <a:solidFill>
                  <a:schemeClr val="tx1"/>
                </a:solidFill>
              </a:rPr>
              <a:t>Python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PHP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Ruby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Java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C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C#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 err="1">
                <a:solidFill>
                  <a:schemeClr val="tx1"/>
                </a:solidFill>
              </a:rPr>
              <a:t>Javascript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Perl </a:t>
            </a:r>
            <a:r>
              <a:rPr lang="zh-CN" altLang="en-US" dirty="0">
                <a:solidFill>
                  <a:schemeClr val="tx1"/>
                </a:solidFill>
              </a:rPr>
              <a:t>及 </a:t>
            </a:r>
            <a:r>
              <a:rPr lang="en-US" altLang="zh-CN" dirty="0">
                <a:solidFill>
                  <a:schemeClr val="tx1"/>
                </a:solidFill>
              </a:rPr>
              <a:t>C++</a:t>
            </a:r>
            <a:r>
              <a:rPr lang="zh-CN" altLang="en-US" dirty="0">
                <a:solidFill>
                  <a:schemeClr val="tx1"/>
                </a:solidFill>
              </a:rPr>
              <a:t>语言的驱动程 序， 社区中也提供了对 </a:t>
            </a:r>
            <a:r>
              <a:rPr lang="en-US" altLang="zh-CN" dirty="0">
                <a:solidFill>
                  <a:schemeClr val="tx1"/>
                </a:solidFill>
              </a:rPr>
              <a:t>Erlang </a:t>
            </a:r>
            <a:r>
              <a:rPr lang="zh-CN" altLang="en-US" dirty="0">
                <a:solidFill>
                  <a:schemeClr val="tx1"/>
                </a:solidFill>
              </a:rPr>
              <a:t>及</a:t>
            </a:r>
            <a:r>
              <a:rPr lang="en-US" altLang="zh-CN" dirty="0">
                <a:solidFill>
                  <a:schemeClr val="tx1"/>
                </a:solidFill>
              </a:rPr>
              <a:t>.NET </a:t>
            </a:r>
            <a:r>
              <a:rPr lang="zh-CN" altLang="en-US" dirty="0">
                <a:solidFill>
                  <a:schemeClr val="tx1"/>
                </a:solidFill>
              </a:rPr>
              <a:t>等平台的驱动程序 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9</a:t>
            </a:r>
            <a:r>
              <a:rPr lang="zh-CN" altLang="en-US" dirty="0">
                <a:solidFill>
                  <a:schemeClr val="tx1"/>
                </a:solidFill>
              </a:rPr>
              <a:t>） 文件存储格式为 </a:t>
            </a:r>
            <a:r>
              <a:rPr lang="en-US" altLang="zh-CN" dirty="0">
                <a:solidFill>
                  <a:schemeClr val="tx1"/>
                </a:solidFill>
              </a:rPr>
              <a:t>BSON</a:t>
            </a:r>
            <a:r>
              <a:rPr lang="zh-CN" altLang="en-US" dirty="0">
                <a:solidFill>
                  <a:schemeClr val="tx1"/>
                </a:solidFill>
              </a:rPr>
              <a:t>（一种 </a:t>
            </a:r>
            <a:r>
              <a:rPr lang="en-US" altLang="zh-CN" dirty="0">
                <a:solidFill>
                  <a:schemeClr val="tx1"/>
                </a:solidFill>
              </a:rPr>
              <a:t>JSON </a:t>
            </a:r>
            <a:r>
              <a:rPr lang="zh-CN" altLang="en-US" dirty="0">
                <a:solidFill>
                  <a:schemeClr val="tx1"/>
                </a:solidFill>
              </a:rPr>
              <a:t>的扩展）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77FA3F-62FB-4792-B57C-CAF7CBBB2292}"/>
              </a:ext>
            </a:extLst>
          </p:cNvPr>
          <p:cNvSpPr/>
          <p:nvPr/>
        </p:nvSpPr>
        <p:spPr>
          <a:xfrm>
            <a:off x="1169454" y="1440160"/>
            <a:ext cx="6325890" cy="86409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q-AL" altLang="zh-CN" dirty="0">
                <a:solidFill>
                  <a:schemeClr val="tx1"/>
                </a:solidFill>
              </a:rPr>
              <a:t>MongoDB </a:t>
            </a:r>
            <a:r>
              <a:rPr lang="zh-CN" altLang="en-US" dirty="0">
                <a:solidFill>
                  <a:schemeClr val="tx1"/>
                </a:solidFill>
              </a:rPr>
              <a:t>的逻辑结构是一种层次结构。主要由： 文档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sq-AL" altLang="zh-CN" dirty="0">
                <a:solidFill>
                  <a:schemeClr val="tx1"/>
                </a:solidFill>
              </a:rPr>
              <a:t>document)</a:t>
            </a:r>
            <a:r>
              <a:rPr lang="zh-CN" altLang="sq-AL" dirty="0">
                <a:solidFill>
                  <a:schemeClr val="tx1"/>
                </a:solidFill>
              </a:rPr>
              <a:t>、</a:t>
            </a:r>
            <a:r>
              <a:rPr lang="zh-CN" altLang="en-US" dirty="0">
                <a:solidFill>
                  <a:schemeClr val="tx1"/>
                </a:solidFill>
              </a:rPr>
              <a:t>集合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sq-AL" altLang="zh-CN" dirty="0">
                <a:solidFill>
                  <a:schemeClr val="tx1"/>
                </a:solidFill>
              </a:rPr>
              <a:t>collection)</a:t>
            </a:r>
            <a:r>
              <a:rPr lang="zh-CN" altLang="sq-AL" dirty="0">
                <a:solidFill>
                  <a:schemeClr val="tx1"/>
                </a:solidFill>
              </a:rPr>
              <a:t>、</a:t>
            </a:r>
            <a:r>
              <a:rPr lang="zh-CN" altLang="en-US" dirty="0">
                <a:solidFill>
                  <a:schemeClr val="tx1"/>
                </a:solidFill>
              </a:rPr>
              <a:t>数据库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sq-AL" altLang="zh-CN" dirty="0">
                <a:solidFill>
                  <a:schemeClr val="tx1"/>
                </a:solidFill>
              </a:rPr>
              <a:t>database)</a:t>
            </a:r>
            <a:r>
              <a:rPr lang="zh-CN" altLang="en-US" dirty="0">
                <a:solidFill>
                  <a:schemeClr val="tx1"/>
                </a:solidFill>
              </a:rPr>
              <a:t>这三部分组成的。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811F1C-BB36-4C55-A794-05FB0B26E40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65190" y="-2187"/>
            <a:ext cx="486886" cy="131250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91615AA-D64A-4648-BE9A-91003FA8FD3F}"/>
              </a:ext>
            </a:extLst>
          </p:cNvPr>
          <p:cNvSpPr/>
          <p:nvPr/>
        </p:nvSpPr>
        <p:spPr>
          <a:xfrm>
            <a:off x="1244799" y="231949"/>
            <a:ext cx="5306459" cy="864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涉及技术之</a:t>
            </a:r>
            <a:r>
              <a:rPr lang="en-US" altLang="zh-CN" sz="3200" dirty="0" err="1"/>
              <a:t>MongDB</a:t>
            </a:r>
            <a:endParaRPr lang="zh-CN" altLang="en-US" sz="3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BC7074-18B3-44B3-B414-96352F186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451" y="5737353"/>
            <a:ext cx="6340389" cy="150127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8FAD558-1E15-4CA4-9B6D-A5ACB8C85FBC}"/>
              </a:ext>
            </a:extLst>
          </p:cNvPr>
          <p:cNvSpPr/>
          <p:nvPr/>
        </p:nvSpPr>
        <p:spPr>
          <a:xfrm>
            <a:off x="1158246" y="5128493"/>
            <a:ext cx="6063217" cy="36004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下表是</a:t>
            </a:r>
            <a:r>
              <a:rPr lang="en-US" altLang="zh-CN" dirty="0"/>
              <a:t>MongoDB</a:t>
            </a:r>
            <a:r>
              <a:rPr lang="zh-CN" altLang="en-US" dirty="0"/>
              <a:t>与</a:t>
            </a:r>
            <a:r>
              <a:rPr lang="en-US" altLang="zh-CN" dirty="0"/>
              <a:t>MySQL</a:t>
            </a:r>
            <a:r>
              <a:rPr lang="zh-CN" altLang="en-US" dirty="0"/>
              <a:t>数据库逻辑结构概念的对比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76009A-7B85-42E5-BADF-87F94EE1A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823" y="2304257"/>
            <a:ext cx="5328592" cy="282423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>
            <p:custDataLst>
              <p:tags r:id="rId2"/>
            </p:custDataLst>
          </p:nvPr>
        </p:nvSpPr>
        <p:spPr>
          <a:xfrm>
            <a:off x="465190" y="-2187"/>
            <a:ext cx="486886" cy="1312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159713" y="342610"/>
            <a:ext cx="6830996" cy="623213"/>
          </a:xfrm>
          <a:prstGeom prst="rect">
            <a:avLst/>
          </a:prstGeom>
        </p:spPr>
        <p:txBody>
          <a:bodyPr wrap="square" anchor="b" anchorCtr="0">
            <a:normAutofit fontScale="975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797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功能模块一之搜索服务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88456" y="4245300"/>
            <a:ext cx="739946" cy="363004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687"/>
              <a:t>2018</a:t>
            </a:r>
            <a:endParaRPr lang="zh-CN" altLang="en-US" sz="1687"/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88456" y="4641548"/>
            <a:ext cx="3945995" cy="330973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altLang="zh-CN" sz="1476"/>
              <a:t>YOU CAN ADD YOUR TITLE HERE</a:t>
            </a:r>
            <a:endParaRPr lang="zh-CN" altLang="en-US" sz="1476"/>
          </a:p>
        </p:txBody>
      </p:sp>
      <p:graphicFrame>
        <p:nvGraphicFramePr>
          <p:cNvPr id="37" name="表格 36"/>
          <p:cNvGraphicFramePr/>
          <p:nvPr>
            <p:extLst>
              <p:ext uri="{D42A27DB-BD31-4B8C-83A1-F6EECF244321}">
                <p14:modId xmlns:p14="http://schemas.microsoft.com/office/powerpoint/2010/main" val="2380763611"/>
              </p:ext>
            </p:extLst>
          </p:nvPr>
        </p:nvGraphicFramePr>
        <p:xfrm>
          <a:off x="1159586" y="1476548"/>
          <a:ext cx="4813730" cy="1253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3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365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 dirty="0"/>
                    </a:p>
                    <a:p>
                      <a:pPr algn="ctr">
                        <a:buNone/>
                      </a:pPr>
                      <a:r>
                        <a:rPr lang="zh-CN" sz="1900" dirty="0"/>
                        <a:t>利用</a:t>
                      </a:r>
                      <a:r>
                        <a:rPr sz="1900" dirty="0" err="1"/>
                        <a:t>ElasticSearch</a:t>
                      </a:r>
                      <a:endParaRPr sz="1900" dirty="0"/>
                    </a:p>
                    <a:p>
                      <a:pPr algn="ctr">
                        <a:buNone/>
                      </a:pPr>
                      <a:r>
                        <a:rPr lang="zh-CN" sz="1900" dirty="0"/>
                        <a:t>进行</a:t>
                      </a:r>
                      <a:r>
                        <a:rPr sz="1900" dirty="0" err="1"/>
                        <a:t>分布式搜索和分析引擎</a:t>
                      </a:r>
                      <a:r>
                        <a:rPr sz="1900" dirty="0"/>
                        <a:t>.</a:t>
                      </a:r>
                    </a:p>
                  </a:txBody>
                  <a:tcPr marL="96435" marR="96435" marT="48218" marB="482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extLst>
              <p:ext uri="{D42A27DB-BD31-4B8C-83A1-F6EECF244321}">
                <p14:modId xmlns:p14="http://schemas.microsoft.com/office/powerpoint/2010/main" val="2289618512"/>
              </p:ext>
            </p:extLst>
          </p:nvPr>
        </p:nvGraphicFramePr>
        <p:xfrm>
          <a:off x="6851949" y="1476547"/>
          <a:ext cx="5307292" cy="1253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7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36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900" dirty="0"/>
                        <a:t>利用</a:t>
                      </a:r>
                      <a:r>
                        <a:rPr lang="en-US" altLang="zh-CN" sz="1900" dirty="0" err="1"/>
                        <a:t>Ik</a:t>
                      </a:r>
                      <a:r>
                        <a:rPr lang="zh-CN" altLang="en-US" sz="1900" dirty="0"/>
                        <a:t>分词器进行分词</a:t>
                      </a:r>
                    </a:p>
                    <a:p>
                      <a:pPr>
                        <a:buNone/>
                      </a:pPr>
                      <a:r>
                        <a:rPr lang="zh-CN" altLang="en-US" sz="1900" dirty="0"/>
                        <a:t> 利用</a:t>
                      </a:r>
                      <a:r>
                        <a:rPr lang="zh-CN" altLang="en-US" sz="1900" dirty="0">
                          <a:sym typeface="+mn-ea"/>
                        </a:rPr>
                        <a:t>Logstash 将elasticsearch与MySQL数据同步</a:t>
                      </a:r>
                      <a:r>
                        <a:rPr lang="en-US" altLang="zh-CN" sz="1900" dirty="0">
                          <a:sym typeface="+mn-ea"/>
                        </a:rPr>
                        <a:t>.</a:t>
                      </a:r>
                      <a:endParaRPr lang="zh-CN" altLang="en-US" sz="1900" dirty="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900" dirty="0"/>
                    </a:p>
                  </a:txBody>
                  <a:tcPr marL="96435" marR="96435" marT="48218" marB="482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797" y="2911443"/>
            <a:ext cx="10999655" cy="31662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97FE83-54FA-42F0-A29F-62645E042E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71" y="6258972"/>
            <a:ext cx="12766079" cy="85996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extLst>
              <p:ext uri="{D42A27DB-BD31-4B8C-83A1-F6EECF244321}">
                <p14:modId xmlns:p14="http://schemas.microsoft.com/office/powerpoint/2010/main" val="3848125569"/>
              </p:ext>
            </p:extLst>
          </p:nvPr>
        </p:nvGraphicFramePr>
        <p:xfrm>
          <a:off x="1033447" y="5176534"/>
          <a:ext cx="11042082" cy="1833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2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92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900" dirty="0">
                          <a:solidFill>
                            <a:schemeClr val="tx1"/>
                          </a:solidFill>
                        </a:rPr>
                        <a:t>Elasticsearch</a:t>
                      </a:r>
                      <a:r>
                        <a:rPr lang="zh-CN" altLang="en-US" sz="1900" dirty="0">
                          <a:solidFill>
                            <a:schemeClr val="tx1"/>
                          </a:solidFill>
                        </a:rPr>
                        <a:t>特点</a:t>
                      </a:r>
                      <a:endParaRPr lang="en-US" altLang="zh-CN" sz="19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900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sz="19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 sz="1900" dirty="0">
                          <a:solidFill>
                            <a:schemeClr val="tx1"/>
                          </a:solidFill>
                        </a:rPr>
                        <a:t>）可以作为一个大型分布式集群（数百台服务器）技术，处理</a:t>
                      </a:r>
                      <a:r>
                        <a:rPr lang="en-US" altLang="zh-CN" sz="1900" dirty="0">
                          <a:solidFill>
                            <a:schemeClr val="tx1"/>
                          </a:solidFill>
                        </a:rPr>
                        <a:t>PB</a:t>
                      </a:r>
                      <a:r>
                        <a:rPr lang="zh-CN" altLang="en-US" sz="1900" dirty="0">
                          <a:solidFill>
                            <a:schemeClr val="tx1"/>
                          </a:solidFill>
                        </a:rPr>
                        <a:t>级数据，服务大公 司；也可以运行在单机上</a:t>
                      </a:r>
                    </a:p>
                    <a:p>
                      <a:pPr>
                        <a:buNone/>
                      </a:pPr>
                      <a:r>
                        <a:rPr lang="zh-CN" altLang="en-US" sz="1900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sz="19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CN" altLang="en-US" sz="1900" dirty="0">
                          <a:solidFill>
                            <a:schemeClr val="tx1"/>
                          </a:solidFill>
                        </a:rPr>
                        <a:t>）将全文检索、数据分析以及分布式技术，合并在了一起，才形成了独一无二的</a:t>
                      </a:r>
                      <a:r>
                        <a:rPr lang="en-US" altLang="zh-CN" sz="1900" dirty="0">
                          <a:solidFill>
                            <a:schemeClr val="tx1"/>
                          </a:solidFill>
                        </a:rPr>
                        <a:t>ES</a:t>
                      </a:r>
                      <a:r>
                        <a:rPr lang="zh-CN" altLang="en-US" sz="1900" dirty="0">
                          <a:solidFill>
                            <a:schemeClr val="tx1"/>
                          </a:solidFill>
                        </a:rPr>
                        <a:t>；</a:t>
                      </a:r>
                    </a:p>
                    <a:p>
                      <a:pPr>
                        <a:buNone/>
                      </a:pPr>
                      <a:r>
                        <a:rPr lang="zh-CN" altLang="en-US" sz="1900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sz="19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zh-CN" altLang="en-US" sz="1900" dirty="0">
                          <a:solidFill>
                            <a:schemeClr val="tx1"/>
                          </a:solidFill>
                        </a:rPr>
                        <a:t>）开箱即用的，部署简单</a:t>
                      </a:r>
                    </a:p>
                    <a:p>
                      <a:pPr>
                        <a:buNone/>
                      </a:pPr>
                      <a:r>
                        <a:rPr lang="zh-CN" altLang="en-US" sz="1900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sz="19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US" sz="1900" dirty="0">
                          <a:solidFill>
                            <a:schemeClr val="tx1"/>
                          </a:solidFill>
                        </a:rPr>
                        <a:t>）全文检索，同义词处理，相关度排名，复杂数据分析，海量数据的近实时处理 </a:t>
                      </a:r>
                    </a:p>
                  </a:txBody>
                  <a:tcPr marL="96435" marR="96435" marT="48218" marB="48218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extLst>
              <p:ext uri="{D42A27DB-BD31-4B8C-83A1-F6EECF244321}">
                <p14:modId xmlns:p14="http://schemas.microsoft.com/office/powerpoint/2010/main" val="509068976"/>
              </p:ext>
            </p:extLst>
          </p:nvPr>
        </p:nvGraphicFramePr>
        <p:xfrm>
          <a:off x="1033447" y="1116032"/>
          <a:ext cx="11048543" cy="2802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8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02652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2500" dirty="0">
                          <a:solidFill>
                            <a:schemeClr val="tx1"/>
                          </a:solidFill>
                        </a:rPr>
                        <a:t>什么是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</a:rPr>
                        <a:t>Elasticsearch</a:t>
                      </a:r>
                      <a:endParaRPr lang="zh-CN" altLang="en-US" sz="2500" dirty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900" dirty="0">
                          <a:solidFill>
                            <a:schemeClr val="tx1"/>
                          </a:solidFill>
                        </a:rPr>
                        <a:t>Elasticsearch</a:t>
                      </a:r>
                      <a:r>
                        <a:rPr lang="zh-CN" altLang="en-US" sz="1900" dirty="0">
                          <a:solidFill>
                            <a:schemeClr val="tx1"/>
                          </a:solidFill>
                        </a:rPr>
                        <a:t>是一个实时的分布式搜索和分析引擎。它可以帮助你用前所未有的速 度去处理大规模数据。</a:t>
                      </a:r>
                      <a:r>
                        <a:rPr lang="en-US" altLang="zh-CN" sz="1900" dirty="0" err="1">
                          <a:solidFill>
                            <a:schemeClr val="tx1"/>
                          </a:solidFill>
                        </a:rPr>
                        <a:t>ElasticSearch</a:t>
                      </a:r>
                      <a:r>
                        <a:rPr lang="zh-CN" altLang="en-US" sz="1900" dirty="0">
                          <a:solidFill>
                            <a:schemeClr val="tx1"/>
                          </a:solidFill>
                        </a:rPr>
                        <a:t>是一个基于</a:t>
                      </a:r>
                      <a:r>
                        <a:rPr lang="en-US" altLang="zh-CN" sz="1900" dirty="0">
                          <a:solidFill>
                            <a:schemeClr val="tx1"/>
                          </a:solidFill>
                        </a:rPr>
                        <a:t>Lucene</a:t>
                      </a:r>
                      <a:r>
                        <a:rPr lang="zh-CN" altLang="en-US" sz="1900" dirty="0">
                          <a:solidFill>
                            <a:schemeClr val="tx1"/>
                          </a:solidFill>
                        </a:rPr>
                        <a:t>的搜索服务器。它提供了一个分 布式多用户能力的全文搜索引擎，基于</a:t>
                      </a:r>
                      <a:r>
                        <a:rPr lang="en-US" altLang="zh-CN" sz="1900" dirty="0">
                          <a:solidFill>
                            <a:schemeClr val="tx1"/>
                          </a:solidFill>
                        </a:rPr>
                        <a:t>RESTful web</a:t>
                      </a:r>
                      <a:r>
                        <a:rPr lang="zh-CN" altLang="en-US" sz="1900" dirty="0">
                          <a:solidFill>
                            <a:schemeClr val="tx1"/>
                          </a:solidFill>
                        </a:rPr>
                        <a:t>接口。</a:t>
                      </a:r>
                      <a:r>
                        <a:rPr lang="en-US" altLang="zh-CN" sz="1900" dirty="0">
                          <a:solidFill>
                            <a:schemeClr val="tx1"/>
                          </a:solidFill>
                        </a:rPr>
                        <a:t>Elasticsearch</a:t>
                      </a:r>
                      <a:r>
                        <a:rPr lang="zh-CN" altLang="en-US" sz="1900" dirty="0">
                          <a:solidFill>
                            <a:schemeClr val="tx1"/>
                          </a:solidFill>
                        </a:rPr>
                        <a:t>是用</a:t>
                      </a:r>
                      <a:r>
                        <a:rPr lang="en-US" altLang="zh-CN" sz="19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zh-CN" altLang="en-US" sz="1900" dirty="0">
                          <a:solidFill>
                            <a:schemeClr val="tx1"/>
                          </a:solidFill>
                        </a:rPr>
                        <a:t>开发 的，并作为</a:t>
                      </a:r>
                      <a:r>
                        <a:rPr lang="en-US" altLang="zh-CN" sz="1900" dirty="0">
                          <a:solidFill>
                            <a:schemeClr val="tx1"/>
                          </a:solidFill>
                        </a:rPr>
                        <a:t>Apache</a:t>
                      </a:r>
                      <a:r>
                        <a:rPr lang="zh-CN" altLang="en-US" sz="1900" dirty="0">
                          <a:solidFill>
                            <a:schemeClr val="tx1"/>
                          </a:solidFill>
                        </a:rPr>
                        <a:t>许可条款下的开放源码发布，是当前流行的企业级搜索引擎。设计用 于云计算中，能够达到实时搜索，稳定，可靠，快速，安装使用方便。注</a:t>
                      </a:r>
                      <a:r>
                        <a:rPr lang="en-US" altLang="zh-CN" sz="19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zh-CN" sz="1900" dirty="0" err="1">
                          <a:solidFill>
                            <a:schemeClr val="tx1"/>
                          </a:solidFill>
                        </a:rPr>
                        <a:t>Elasticsearch是一个企业级海量数据的搜索引擎</a:t>
                      </a:r>
                      <a:r>
                        <a:rPr lang="en-US" altLang="zh-CN" sz="19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96435" marR="96435" marT="48218" marB="48218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E8B20A54-9A2D-4359-A2DD-1FD0A219B5C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65190" y="-2187"/>
            <a:ext cx="486886" cy="131250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A100E7-294E-46B3-9C40-E43EF2E83441}"/>
              </a:ext>
            </a:extLst>
          </p:cNvPr>
          <p:cNvSpPr/>
          <p:nvPr/>
        </p:nvSpPr>
        <p:spPr>
          <a:xfrm>
            <a:off x="1244799" y="231949"/>
            <a:ext cx="5306459" cy="864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涉及技术之</a:t>
            </a:r>
            <a:r>
              <a:rPr lang="en-US" altLang="zh-CN" sz="3200" dirty="0" err="1">
                <a:solidFill>
                  <a:schemeClr val="bg1"/>
                </a:solidFill>
              </a:rPr>
              <a:t>ElasticSearch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9879B5-BDCB-41F0-B161-2E4FA4F16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335" y="3546502"/>
            <a:ext cx="6515665" cy="193564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>
            <a:off x="308712" y="5387373"/>
            <a:ext cx="712241" cy="0"/>
          </a:xfrm>
          <a:prstGeom prst="line">
            <a:avLst/>
          </a:prstGeom>
          <a:solidFill>
            <a:srgbClr val="92D050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/>
          <p:nvPr>
            <p:extLst>
              <p:ext uri="{D42A27DB-BD31-4B8C-83A1-F6EECF244321}">
                <p14:modId xmlns:p14="http://schemas.microsoft.com/office/powerpoint/2010/main" val="1295979004"/>
              </p:ext>
            </p:extLst>
          </p:nvPr>
        </p:nvGraphicFramePr>
        <p:xfrm>
          <a:off x="1158916" y="1212808"/>
          <a:ext cx="10881120" cy="813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30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900" dirty="0">
                          <a:solidFill>
                            <a:schemeClr val="tx1"/>
                          </a:solidFill>
                        </a:rPr>
                        <a:t>K提供了两个分词算法ik_smart 和 ik_max_word</a:t>
                      </a:r>
                    </a:p>
                    <a:p>
                      <a:pPr>
                        <a:buNone/>
                      </a:pPr>
                      <a:r>
                        <a:rPr lang="zh-CN" altLang="en-US" sz="1900" dirty="0">
                          <a:solidFill>
                            <a:schemeClr val="tx1"/>
                          </a:solidFill>
                        </a:rPr>
                        <a:t>其中 ik_smart 为最少切分，ik_max_word为最细粒度划分</a:t>
                      </a:r>
                    </a:p>
                  </a:txBody>
                  <a:tcPr marL="96435" marR="96435" marT="48218" marB="48218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extLst>
              <p:ext uri="{D42A27DB-BD31-4B8C-83A1-F6EECF244321}">
                <p14:modId xmlns:p14="http://schemas.microsoft.com/office/powerpoint/2010/main" val="2147640673"/>
              </p:ext>
            </p:extLst>
          </p:nvPr>
        </p:nvGraphicFramePr>
        <p:xfrm>
          <a:off x="6283383" y="2341906"/>
          <a:ext cx="5934791" cy="4092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92474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900" dirty="0">
                          <a:solidFill>
                            <a:schemeClr val="tx1"/>
                          </a:solidFill>
                        </a:rPr>
                        <a:t>区别:细分分的词汇多.缺点:分的太细匹配度降低.最少分需要填的关键字相对准确.。 </a:t>
                      </a:r>
                      <a:endParaRPr lang="en-US" altLang="zh-CN" sz="1900" dirty="0"/>
                    </a:p>
                    <a:p>
                      <a:pPr algn="l">
                        <a:lnSpc>
                          <a:spcPct val="130000"/>
                        </a:lnSpc>
                        <a:buNone/>
                      </a:pPr>
                      <a:endParaRPr lang="zh-CN" altLang="en-US" sz="1900" dirty="0"/>
                    </a:p>
                    <a:p>
                      <a:pPr algn="l">
                        <a:lnSpc>
                          <a:spcPct val="130000"/>
                        </a:lnSpc>
                        <a:buNone/>
                      </a:pPr>
                      <a:endParaRPr lang="zh-CN" altLang="en-US" sz="1900" dirty="0"/>
                    </a:p>
                  </a:txBody>
                  <a:tcPr marL="96435" marR="96435" marT="48218" marB="48218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916" y="2240112"/>
            <a:ext cx="2232746" cy="41949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248" y="2240112"/>
            <a:ext cx="1751909" cy="41949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4053" y="3410061"/>
            <a:ext cx="5934121" cy="302498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52F72DA-979D-49A1-933E-C616C6C814C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65190" y="-2187"/>
            <a:ext cx="486886" cy="131250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167522-F80D-41FF-B685-B64A14EC0945}"/>
              </a:ext>
            </a:extLst>
          </p:cNvPr>
          <p:cNvSpPr/>
          <p:nvPr/>
        </p:nvSpPr>
        <p:spPr>
          <a:xfrm>
            <a:off x="1244799" y="231949"/>
            <a:ext cx="5306459" cy="864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涉及技术之</a:t>
            </a:r>
            <a:r>
              <a:rPr lang="en-US" altLang="zh-CN" sz="3200" dirty="0"/>
              <a:t>IK</a:t>
            </a:r>
            <a:r>
              <a:rPr lang="zh-CN" altLang="en-US" sz="3200" dirty="0"/>
              <a:t>分词器</a:t>
            </a: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>
            <p:custDataLst>
              <p:tags r:id="rId2"/>
            </p:custDataLst>
          </p:nvPr>
        </p:nvSpPr>
        <p:spPr>
          <a:xfrm>
            <a:off x="465190" y="-2187"/>
            <a:ext cx="486886" cy="1312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159713" y="342610"/>
            <a:ext cx="6830996" cy="623213"/>
          </a:xfrm>
          <a:prstGeom prst="rect">
            <a:avLst/>
          </a:prstGeom>
        </p:spPr>
        <p:txBody>
          <a:bodyPr wrap="square" anchor="b" anchorCtr="0">
            <a:normAutofit fontScale="975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797" dirty="0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功能模块一之用户服务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88456" y="4245300"/>
            <a:ext cx="739946" cy="363004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687"/>
              <a:t>2018</a:t>
            </a:r>
            <a:endParaRPr lang="zh-CN" altLang="en-US" sz="1687"/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88456" y="4641548"/>
            <a:ext cx="3945995" cy="330973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altLang="zh-CN" sz="1476"/>
              <a:t>YOU CAN ADD YOUR TITLE HERE</a:t>
            </a:r>
            <a:endParaRPr lang="zh-CN" altLang="en-US" sz="1476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443599-B481-4457-8615-38318AF2A836}"/>
              </a:ext>
            </a:extLst>
          </p:cNvPr>
          <p:cNvSpPr/>
          <p:nvPr/>
        </p:nvSpPr>
        <p:spPr>
          <a:xfrm>
            <a:off x="380703" y="1462566"/>
            <a:ext cx="6624736" cy="1315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注册账号，用手机号注册，填写后发送短信验证码，填写短信验证码正确方可注册成 功。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我们这里所做的实际上就是消息生产者。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2E26AD-88DC-4A72-A786-5C0367260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40" y="2906022"/>
            <a:ext cx="3878916" cy="430567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39091D2-0CE2-465D-99BD-8D0650543A97}"/>
              </a:ext>
            </a:extLst>
          </p:cNvPr>
          <p:cNvSpPr/>
          <p:nvPr/>
        </p:nvSpPr>
        <p:spPr>
          <a:xfrm>
            <a:off x="7990709" y="1600101"/>
            <a:ext cx="463135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在这里我们需要进行发送短信验证码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7D54D8-CF35-423D-9E8D-48373817F9DE}"/>
              </a:ext>
            </a:extLst>
          </p:cNvPr>
          <p:cNvSpPr/>
          <p:nvPr/>
        </p:nvSpPr>
        <p:spPr>
          <a:xfrm>
            <a:off x="7990709" y="3040261"/>
            <a:ext cx="463135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实现思路： 在用户微服务编写</a:t>
            </a:r>
            <a:r>
              <a:rPr lang="en-US" altLang="zh-CN" dirty="0"/>
              <a:t>API ,</a:t>
            </a:r>
            <a:r>
              <a:rPr lang="zh-CN" altLang="en-US" dirty="0"/>
              <a:t>生成手机验证码，存入</a:t>
            </a:r>
            <a:r>
              <a:rPr lang="en-US" altLang="zh-CN" dirty="0"/>
              <a:t>Redis</a:t>
            </a:r>
            <a:r>
              <a:rPr lang="zh-CN" altLang="en-US" dirty="0"/>
              <a:t>并发送到</a:t>
            </a:r>
            <a:r>
              <a:rPr lang="en-US" altLang="zh-CN" dirty="0"/>
              <a:t>RabbitMQ 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937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>
            <p:custDataLst>
              <p:tags r:id="rId2"/>
            </p:custDataLst>
          </p:nvPr>
        </p:nvSpPr>
        <p:spPr>
          <a:xfrm>
            <a:off x="465190" y="-2187"/>
            <a:ext cx="486886" cy="1312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159713" y="342610"/>
            <a:ext cx="6830996" cy="623213"/>
          </a:xfrm>
          <a:prstGeom prst="rect">
            <a:avLst/>
          </a:prstGeom>
        </p:spPr>
        <p:txBody>
          <a:bodyPr wrap="square" anchor="b" anchorCtr="0">
            <a:normAutofit fontScale="975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797" dirty="0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功能模块一之短信服务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88456" y="4245300"/>
            <a:ext cx="739946" cy="363004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687"/>
              <a:t>2018</a:t>
            </a:r>
            <a:endParaRPr lang="zh-CN" altLang="en-US" sz="1687"/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88456" y="4641548"/>
            <a:ext cx="3945995" cy="330973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altLang="zh-CN" sz="1476"/>
              <a:t>YOU CAN ADD YOUR TITLE HERE</a:t>
            </a:r>
            <a:endParaRPr lang="zh-CN" altLang="en-US" sz="1476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443599-B481-4457-8615-38318AF2A836}"/>
              </a:ext>
            </a:extLst>
          </p:cNvPr>
          <p:cNvSpPr/>
          <p:nvPr/>
        </p:nvSpPr>
        <p:spPr>
          <a:xfrm>
            <a:off x="380703" y="1465304"/>
            <a:ext cx="6624736" cy="1574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  <a:p>
            <a:pPr algn="ctr"/>
            <a:r>
              <a:rPr lang="zh-CN" altLang="en-US" dirty="0"/>
              <a:t>​ 开发短信发送微服务，从</a:t>
            </a:r>
            <a:r>
              <a:rPr lang="en-US" altLang="zh-CN" dirty="0" err="1"/>
              <a:t>rabbitMQ</a:t>
            </a:r>
            <a:r>
              <a:rPr lang="zh-CN" altLang="en-US" dirty="0"/>
              <a:t>中提取消息，调用阿里大于短信接口实现短信发 送 。（关于短信阿里大于，我们在前面的电商项目中已经讲解过，故账号申请等环节略 过）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我们这里实际做的就是消息的消费者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9091D2-0CE2-465D-99BD-8D0650543A97}"/>
              </a:ext>
            </a:extLst>
          </p:cNvPr>
          <p:cNvSpPr/>
          <p:nvPr/>
        </p:nvSpPr>
        <p:spPr>
          <a:xfrm>
            <a:off x="7990709" y="1600101"/>
            <a:ext cx="463135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在这里我做了一个消息监听类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用于获取手机号和验证码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F3FB4F-1180-4E5B-8B8C-D923BAAA0971}"/>
              </a:ext>
            </a:extLst>
          </p:cNvPr>
          <p:cNvSpPr/>
          <p:nvPr/>
        </p:nvSpPr>
        <p:spPr>
          <a:xfrm>
            <a:off x="524719" y="3328293"/>
            <a:ext cx="5328592" cy="3384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发送短信</a:t>
            </a:r>
            <a:r>
              <a:rPr lang="en-US" altLang="zh-CN" dirty="0"/>
              <a:t>(</a:t>
            </a:r>
            <a:r>
              <a:rPr lang="zh-CN" altLang="en-US" dirty="0"/>
              <a:t>阿里云通信）</a:t>
            </a:r>
            <a:endParaRPr lang="en-US" altLang="zh-CN" dirty="0"/>
          </a:p>
          <a:p>
            <a:pPr algn="ctr"/>
            <a:r>
              <a:rPr lang="zh-CN" altLang="en-US" dirty="0"/>
              <a:t>阿里云通信简介 </a:t>
            </a:r>
            <a:endParaRPr lang="en-US" altLang="zh-CN" dirty="0"/>
          </a:p>
          <a:p>
            <a:pPr algn="ctr"/>
            <a:r>
              <a:rPr lang="zh-CN" altLang="en-US" dirty="0"/>
              <a:t> 阿里云通信（原名</a:t>
            </a:r>
            <a:r>
              <a:rPr lang="en-US" altLang="zh-CN" dirty="0"/>
              <a:t>--</a:t>
            </a:r>
            <a:r>
              <a:rPr lang="zh-CN" altLang="en-US" dirty="0"/>
              <a:t>阿里大于）是 阿里云旗下产品，融合了三大运营商的通信能 力，通过将传统通信业务和能力与互联网相结合，创新融合阿里巴巴生态内容，全力为 中小企业和开发者提供优质服务阿里大于提供包括短信、语音、流量直充、私密专线、 店铺手机号等个性化服务。通过阿里大于打通三大运营商通信能力，全面融合阿里巴巴 生态，以开放 </a:t>
            </a:r>
            <a:r>
              <a:rPr lang="en-US" altLang="zh-CN" dirty="0"/>
              <a:t>API </a:t>
            </a:r>
            <a:r>
              <a:rPr lang="zh-CN" altLang="en-US" dirty="0"/>
              <a:t>及 </a:t>
            </a:r>
            <a:r>
              <a:rPr lang="en-US" altLang="zh-CN" dirty="0"/>
              <a:t>SDK </a:t>
            </a:r>
            <a:r>
              <a:rPr lang="zh-CN" altLang="en-US" dirty="0"/>
              <a:t>的方式向开发者提供通信和数据服务，更好地支撑企业业务发 展和创新服务。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9B2BFD4-970B-4FA8-9D27-3D4F1F2189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900" y="2824237"/>
            <a:ext cx="5235394" cy="41761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2646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extLst>
              <p:ext uri="{D42A27DB-BD31-4B8C-83A1-F6EECF244321}">
                <p14:modId xmlns:p14="http://schemas.microsoft.com/office/powerpoint/2010/main" val="3160048885"/>
              </p:ext>
            </p:extLst>
          </p:nvPr>
        </p:nvGraphicFramePr>
        <p:xfrm>
          <a:off x="1158916" y="1212808"/>
          <a:ext cx="10881120" cy="867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679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500" dirty="0">
                          <a:solidFill>
                            <a:schemeClr val="tx1"/>
                          </a:solidFill>
                        </a:rPr>
                        <a:t>ActiveMQ(最安全的,效率低)，RabbitMQ(安全效率还行,适合做金融),Kafka(用于大数据速度较快)</a:t>
                      </a:r>
                    </a:p>
                  </a:txBody>
                  <a:tcPr marL="96435" marR="96435" marT="48218" marB="48218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" y="3904357"/>
            <a:ext cx="7434768" cy="31916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E6FB554-3697-4D28-8AEE-1151A221726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65190" y="-2187"/>
            <a:ext cx="486886" cy="131250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C4680D-D70E-483F-A047-CCC6280E232B}"/>
              </a:ext>
            </a:extLst>
          </p:cNvPr>
          <p:cNvSpPr/>
          <p:nvPr/>
        </p:nvSpPr>
        <p:spPr>
          <a:xfrm>
            <a:off x="1244799" y="231949"/>
            <a:ext cx="5306459" cy="864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涉及技术之</a:t>
            </a:r>
            <a:r>
              <a:rPr lang="en-US" altLang="zh-CN" sz="3200" dirty="0"/>
              <a:t>RabbitMQ</a:t>
            </a:r>
            <a:endParaRPr lang="zh-CN" altLang="en-US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4AC025-34BF-491B-A48C-B75D550AD671}"/>
              </a:ext>
            </a:extLst>
          </p:cNvPr>
          <p:cNvSpPr/>
          <p:nvPr/>
        </p:nvSpPr>
        <p:spPr>
          <a:xfrm>
            <a:off x="7725519" y="2197488"/>
            <a:ext cx="4176464" cy="503516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RabbitMQ </a:t>
            </a:r>
            <a:r>
              <a:rPr lang="zh-CN" altLang="en-US" dirty="0">
                <a:solidFill>
                  <a:schemeClr val="tx1"/>
                </a:solidFill>
              </a:rPr>
              <a:t>初起源于金融系统，用于在分布式系统中存储转发消息，在易用性、扩展 性、高可用性等方面表现不俗。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特点：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可靠性（</a:t>
            </a:r>
            <a:r>
              <a:rPr lang="sq-AL" altLang="zh-CN" dirty="0">
                <a:solidFill>
                  <a:schemeClr val="tx1"/>
                </a:solidFill>
              </a:rPr>
              <a:t>Reliability</a:t>
            </a:r>
            <a:r>
              <a:rPr lang="zh-CN" altLang="sq-AL" dirty="0">
                <a:solidFill>
                  <a:schemeClr val="tx1"/>
                </a:solidFill>
              </a:rPr>
              <a:t>）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灵活的路由（</a:t>
            </a:r>
            <a:r>
              <a:rPr lang="sq-AL" altLang="zh-CN" dirty="0">
                <a:solidFill>
                  <a:schemeClr val="tx1"/>
                </a:solidFill>
              </a:rPr>
              <a:t>Flexible Routing</a:t>
            </a:r>
            <a:r>
              <a:rPr lang="zh-CN" altLang="sq-AL" dirty="0">
                <a:solidFill>
                  <a:schemeClr val="tx1"/>
                </a:solidFill>
              </a:rPr>
              <a:t>）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3.</a:t>
            </a:r>
            <a:r>
              <a:rPr lang="zh-CN" altLang="en-US" dirty="0">
                <a:solidFill>
                  <a:schemeClr val="tx1"/>
                </a:solidFill>
              </a:rPr>
              <a:t>消息集群（</a:t>
            </a:r>
            <a:r>
              <a:rPr lang="sq-AL" altLang="zh-CN" dirty="0">
                <a:solidFill>
                  <a:schemeClr val="tx1"/>
                </a:solidFill>
              </a:rPr>
              <a:t>Clustering</a:t>
            </a:r>
            <a:r>
              <a:rPr lang="zh-CN" altLang="sq-AL" dirty="0">
                <a:solidFill>
                  <a:schemeClr val="tx1"/>
                </a:solidFill>
              </a:rPr>
              <a:t>）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4.</a:t>
            </a:r>
            <a:r>
              <a:rPr lang="zh-CN" altLang="en-US" dirty="0">
                <a:solidFill>
                  <a:schemeClr val="tx1"/>
                </a:solidFill>
              </a:rPr>
              <a:t>高可用（</a:t>
            </a:r>
            <a:r>
              <a:rPr lang="sq-AL" altLang="zh-CN" dirty="0">
                <a:solidFill>
                  <a:schemeClr val="tx1"/>
                </a:solidFill>
              </a:rPr>
              <a:t>Highly Available Queues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5.</a:t>
            </a:r>
            <a:r>
              <a:rPr lang="zh-CN" altLang="en-US" dirty="0">
                <a:solidFill>
                  <a:schemeClr val="tx1"/>
                </a:solidFill>
              </a:rPr>
              <a:t>多种协议（</a:t>
            </a:r>
            <a:r>
              <a:rPr lang="sq-AL" altLang="zh-CN" dirty="0">
                <a:solidFill>
                  <a:schemeClr val="tx1"/>
                </a:solidFill>
              </a:rPr>
              <a:t>Multi-protocol</a:t>
            </a:r>
            <a:r>
              <a:rPr lang="zh-CN" altLang="sq-AL" dirty="0">
                <a:solidFill>
                  <a:schemeClr val="tx1"/>
                </a:solidFill>
              </a:rPr>
              <a:t>）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6.</a:t>
            </a:r>
            <a:r>
              <a:rPr lang="zh-CN" altLang="en-US" dirty="0">
                <a:solidFill>
                  <a:schemeClr val="tx1"/>
                </a:solidFill>
              </a:rPr>
              <a:t>多语言客户端（</a:t>
            </a:r>
            <a:r>
              <a:rPr lang="sq-AL" altLang="zh-CN" dirty="0">
                <a:solidFill>
                  <a:schemeClr val="tx1"/>
                </a:solidFill>
              </a:rPr>
              <a:t>Many Clients</a:t>
            </a:r>
            <a:r>
              <a:rPr lang="zh-CN" altLang="sq-AL" dirty="0">
                <a:solidFill>
                  <a:schemeClr val="tx1"/>
                </a:solidFill>
              </a:rPr>
              <a:t>） 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fr-FR" altLang="zh-CN" dirty="0">
                <a:solidFill>
                  <a:schemeClr val="tx1"/>
                </a:solidFill>
              </a:rPr>
              <a:t>7.</a:t>
            </a:r>
            <a:r>
              <a:rPr lang="zh-CN" altLang="fr-FR" dirty="0">
                <a:solidFill>
                  <a:schemeClr val="tx1"/>
                </a:solidFill>
              </a:rPr>
              <a:t>管理界面（</a:t>
            </a:r>
            <a:r>
              <a:rPr lang="fr-FR" altLang="zh-CN" dirty="0">
                <a:solidFill>
                  <a:schemeClr val="tx1"/>
                </a:solidFill>
              </a:rPr>
              <a:t>Management UI</a:t>
            </a:r>
            <a:r>
              <a:rPr lang="zh-CN" altLang="fr-FR" dirty="0">
                <a:solidFill>
                  <a:schemeClr val="tx1"/>
                </a:solidFill>
              </a:rPr>
              <a:t>）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8.</a:t>
            </a:r>
            <a:r>
              <a:rPr lang="zh-CN" altLang="en-US" dirty="0">
                <a:solidFill>
                  <a:schemeClr val="tx1"/>
                </a:solidFill>
              </a:rPr>
              <a:t>跟踪机制（</a:t>
            </a:r>
            <a:r>
              <a:rPr lang="sq-AL" altLang="zh-CN" dirty="0">
                <a:solidFill>
                  <a:schemeClr val="tx1"/>
                </a:solidFill>
              </a:rPr>
              <a:t>Tracing</a:t>
            </a:r>
            <a:r>
              <a:rPr lang="zh-CN" altLang="sq-AL" dirty="0">
                <a:solidFill>
                  <a:schemeClr val="tx1"/>
                </a:solidFill>
              </a:rPr>
              <a:t>）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9.</a:t>
            </a:r>
            <a:r>
              <a:rPr lang="zh-CN" altLang="en-US" dirty="0">
                <a:solidFill>
                  <a:schemeClr val="tx1"/>
                </a:solidFill>
              </a:rPr>
              <a:t>插件机制（</a:t>
            </a:r>
            <a:r>
              <a:rPr lang="en-US" altLang="zh-CN" dirty="0">
                <a:solidFill>
                  <a:schemeClr val="tx1"/>
                </a:solidFill>
              </a:rPr>
              <a:t>Plugin System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DCB9F28-3416-488D-8E7E-61338FC54B39}"/>
              </a:ext>
            </a:extLst>
          </p:cNvPr>
          <p:cNvSpPr/>
          <p:nvPr/>
        </p:nvSpPr>
        <p:spPr>
          <a:xfrm>
            <a:off x="308695" y="2197489"/>
            <a:ext cx="6768752" cy="17068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消息队列中间件是分布式系统中重要的组件，主要解决应用耦合，异步消息，流量 削锋等问题实现高性能，高可用，可伸缩和终一致性</a:t>
            </a:r>
            <a:r>
              <a:rPr lang="en-US" altLang="zh-CN" dirty="0">
                <a:solidFill>
                  <a:schemeClr val="tx1"/>
                </a:solidFill>
              </a:rPr>
              <a:t>[</a:t>
            </a:r>
            <a:r>
              <a:rPr lang="zh-CN" altLang="en-US" dirty="0">
                <a:solidFill>
                  <a:schemeClr val="tx1"/>
                </a:solidFill>
              </a:rPr>
              <a:t>架构</a:t>
            </a:r>
            <a:r>
              <a:rPr lang="en-US" altLang="zh-CN" dirty="0">
                <a:solidFill>
                  <a:schemeClr val="tx1"/>
                </a:solidFill>
              </a:rPr>
              <a:t>]   </a:t>
            </a:r>
            <a:r>
              <a:rPr lang="zh-CN" altLang="en-US" dirty="0">
                <a:solidFill>
                  <a:schemeClr val="tx1"/>
                </a:solidFill>
              </a:rPr>
              <a:t>使用较多的消息队列有 </a:t>
            </a:r>
            <a:r>
              <a:rPr lang="en-US" altLang="zh-CN" dirty="0">
                <a:solidFill>
                  <a:schemeClr val="tx1"/>
                </a:solidFill>
              </a:rPr>
              <a:t>ActiveMQ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RabbitMQ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 err="1">
                <a:solidFill>
                  <a:schemeClr val="tx1"/>
                </a:solidFill>
              </a:rPr>
              <a:t>ZeroMQ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Kafka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 err="1">
                <a:solidFill>
                  <a:schemeClr val="tx1"/>
                </a:solidFill>
              </a:rPr>
              <a:t>MetaMQ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 err="1">
                <a:solidFill>
                  <a:schemeClr val="tx1"/>
                </a:solidFill>
              </a:rPr>
              <a:t>RocketMQ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259"/>
          <p:cNvSpPr>
            <a:spLocks noChangeArrowheads="1"/>
          </p:cNvSpPr>
          <p:nvPr/>
        </p:nvSpPr>
        <p:spPr bwMode="auto">
          <a:xfrm>
            <a:off x="5451218" y="2117128"/>
            <a:ext cx="2058108" cy="1298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8437" cap="all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2017</a:t>
            </a:r>
            <a:endParaRPr lang="zh-CN" altLang="en-US" sz="8437" cap="all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324170" y="3859342"/>
            <a:ext cx="3534221" cy="223335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699286" y="3859342"/>
            <a:ext cx="3534221" cy="2233358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074400" y="3859342"/>
            <a:ext cx="3534221" cy="22333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7545043" y="2281219"/>
            <a:ext cx="0" cy="1100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7756684" y="2218728"/>
            <a:ext cx="4577347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80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感谢  收看</a:t>
            </a:r>
            <a:r>
              <a:rPr lang="en-US" altLang="zh-CN" sz="80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endParaRPr lang="en-US" altLang="zh-CN" sz="48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259"/>
          <p:cNvSpPr>
            <a:spLocks noChangeArrowheads="1"/>
          </p:cNvSpPr>
          <p:nvPr/>
        </p:nvSpPr>
        <p:spPr bwMode="auto">
          <a:xfrm>
            <a:off x="2047172" y="6351879"/>
            <a:ext cx="30140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000" dirty="0">
                <a:solidFill>
                  <a:schemeClr val="accent2"/>
                </a:solidFill>
                <a:cs typeface="Arial" panose="020B0604020202020204" pitchFamily="34" charset="0"/>
              </a:rPr>
              <a:t>感谢聆听，批评指导</a:t>
            </a:r>
          </a:p>
        </p:txBody>
      </p:sp>
    </p:spTree>
    <p:extLst>
      <p:ext uri="{BB962C8B-B14F-4D97-AF65-F5344CB8AC3E}">
        <p14:creationId xmlns:p14="http://schemas.microsoft.com/office/powerpoint/2010/main" val="2796989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ractur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5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 animBg="1"/>
      <p:bldP spid="10" grpId="0" animBg="1"/>
      <p:bldP spid="11" grpId="0" animBg="1"/>
      <p:bldP spid="14" grpId="0"/>
      <p:bldP spid="14" grpId="1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9AD74D8-05A5-4FD5-B6DD-C959F1343B7B}"/>
              </a:ext>
            </a:extLst>
          </p:cNvPr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答辩不足：</a:t>
            </a:r>
            <a:endParaRPr lang="en-US" altLang="zh-CN" dirty="0"/>
          </a:p>
          <a:p>
            <a:pPr algn="ctr"/>
            <a:r>
              <a:rPr lang="zh-CN" altLang="en-US" dirty="0"/>
              <a:t>技术点应用讲解不明确，</a:t>
            </a:r>
            <a:endParaRPr lang="en-US" altLang="zh-CN" dirty="0"/>
          </a:p>
          <a:p>
            <a:pPr algn="ctr"/>
            <a:r>
              <a:rPr lang="zh-CN" altLang="en-US" dirty="0"/>
              <a:t>技术点掌握不足</a:t>
            </a:r>
            <a:endParaRPr lang="en-US" altLang="zh-CN" dirty="0"/>
          </a:p>
          <a:p>
            <a:pPr algn="ctr"/>
            <a:r>
              <a:rPr lang="zh-CN" altLang="en-US" dirty="0"/>
              <a:t>表达不流畅</a:t>
            </a:r>
            <a:endParaRPr lang="en-US" altLang="zh-CN" dirty="0"/>
          </a:p>
          <a:p>
            <a:pPr algn="ctr"/>
            <a:r>
              <a:rPr lang="zh-CN" altLang="en-US" dirty="0"/>
              <a:t>语言过多</a:t>
            </a:r>
            <a:endParaRPr lang="en-US" altLang="zh-CN" dirty="0"/>
          </a:p>
          <a:p>
            <a:pPr algn="ctr"/>
            <a:r>
              <a:rPr lang="zh-CN" altLang="en-US" dirty="0"/>
              <a:t>业务逻辑不够清晰</a:t>
            </a:r>
            <a:endParaRPr lang="en-US" altLang="zh-CN"/>
          </a:p>
          <a:p>
            <a:pPr algn="ctr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3081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3482497" y="3456696"/>
            <a:ext cx="920124" cy="64896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r>
              <a:rPr lang="en-US" altLang="zh-CN" sz="4217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art</a:t>
            </a:r>
            <a:endParaRPr lang="zh-CN" altLang="en-US" sz="12127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225131" y="3003593"/>
            <a:ext cx="6633266" cy="120537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41682" rIns="949115" anchor="ctr"/>
          <a:lstStyle/>
          <a:p>
            <a:pPr>
              <a:lnSpc>
                <a:spcPct val="130000"/>
              </a:lnSpc>
              <a:defRPr/>
            </a:pPr>
            <a:endParaRPr lang="zh-CN" altLang="en-US" sz="1477" kern="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2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619530" y="3285934"/>
            <a:ext cx="646011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21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章 节</a:t>
            </a:r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4077" y="2808805"/>
            <a:ext cx="1442703" cy="155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123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10123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6631399" y="3236745"/>
            <a:ext cx="4257960" cy="553870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3999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项目介绍</a:t>
            </a:r>
          </a:p>
        </p:txBody>
      </p:sp>
      <p:sp>
        <p:nvSpPr>
          <p:cNvPr id="7" name="文本占位符 6"/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6631399" y="3813920"/>
            <a:ext cx="4257960" cy="22159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en-US" altLang="zh-CN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6405003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2052" grpId="0"/>
      <p:bldP spid="2053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486620" y="-2187"/>
            <a:ext cx="486886" cy="1312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3"/>
            </p:custDataLst>
          </p:nvPr>
        </p:nvSpPr>
        <p:spPr>
          <a:xfrm>
            <a:off x="767255" y="1672109"/>
            <a:ext cx="11512403" cy="53285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1095296" y="153359"/>
            <a:ext cx="3874156" cy="115789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797" dirty="0"/>
              <a:t>    项  目  介  绍  </a:t>
            </a:r>
          </a:p>
        </p:txBody>
      </p:sp>
      <p:sp>
        <p:nvSpPr>
          <p:cNvPr id="28" name="文本框 27"/>
          <p:cNvSpPr txBox="1"/>
          <p:nvPr>
            <p:custDataLst>
              <p:tags r:id="rId5"/>
            </p:custDataLst>
          </p:nvPr>
        </p:nvSpPr>
        <p:spPr>
          <a:xfrm>
            <a:off x="767254" y="1671171"/>
            <a:ext cx="11512403" cy="540812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 altLang="zh-CN" dirty="0"/>
          </a:p>
          <a:p>
            <a:r>
              <a:rPr lang="zh-CN" altLang="zh-CN" sz="2200" dirty="0"/>
              <a:t>球约么是一款基于</a:t>
            </a:r>
            <a:r>
              <a:rPr lang="en-US" altLang="zh-CN" sz="2200" dirty="0"/>
              <a:t>Spring Cloud</a:t>
            </a:r>
            <a:r>
              <a:rPr lang="zh-CN" altLang="zh-CN" sz="2200" dirty="0"/>
              <a:t>微服务架构开发的一款篮球爱好者交流平台，</a:t>
            </a:r>
            <a:r>
              <a:rPr lang="en-US" altLang="zh-CN" sz="2200" dirty="0" err="1">
                <a:cs typeface="+mn-lt"/>
              </a:rPr>
              <a:t>采用前后端分离的模块化设计</a:t>
            </a:r>
            <a:r>
              <a:rPr lang="en-US" altLang="zh-CN" sz="2200" dirty="0">
                <a:cs typeface="+mn-lt"/>
              </a:rPr>
              <a:t>,</a:t>
            </a:r>
            <a:r>
              <a:rPr lang="zh-CN" altLang="en-US" sz="2200" dirty="0">
                <a:cs typeface="+mn-lt"/>
              </a:rPr>
              <a:t>利用</a:t>
            </a:r>
            <a:r>
              <a:rPr lang="en-US" altLang="zh-CN" sz="2200" dirty="0">
                <a:cs typeface="+mn-lt"/>
              </a:rPr>
              <a:t>API</a:t>
            </a:r>
            <a:r>
              <a:rPr lang="zh-CN" altLang="en-US" sz="2200" dirty="0">
                <a:cs typeface="+mn-lt"/>
              </a:rPr>
              <a:t>进行开发</a:t>
            </a:r>
            <a:r>
              <a:rPr lang="en-US" altLang="zh-CN" sz="2200" dirty="0">
                <a:cs typeface="+mn-lt"/>
              </a:rPr>
              <a:t>当今企业开发中，前后端分离的开发已经是大势所趋。我们采用了前后端分离的设计思路，前端和后端内容通过课程模块划分。后端可独立于前端单独开发，前端也可独立于后端单独开发，互不影响</a:t>
            </a:r>
            <a:r>
              <a:rPr lang="zh-CN" altLang="en-US" sz="2200" dirty="0">
                <a:cs typeface="+mn-lt"/>
              </a:rPr>
              <a:t>。</a:t>
            </a:r>
            <a:endParaRPr lang="en-US" altLang="zh-CN" sz="2200" dirty="0">
              <a:cs typeface="+mn-lt"/>
            </a:endParaRPr>
          </a:p>
          <a:p>
            <a:endParaRPr lang="en-US" altLang="zh-CN" sz="2200" dirty="0"/>
          </a:p>
          <a:p>
            <a:r>
              <a:rPr lang="zh-CN" altLang="zh-CN" sz="2200" dirty="0"/>
              <a:t>后端采用</a:t>
            </a:r>
            <a:r>
              <a:rPr lang="en-US" altLang="zh-CN" sz="2200" dirty="0" err="1"/>
              <a:t>SpringBoot+SpringData+StringMVC+JPA</a:t>
            </a:r>
            <a:r>
              <a:rPr lang="zh-CN" altLang="zh-CN" sz="2200" dirty="0"/>
              <a:t>框架进行开发。它采用关系型数据库</a:t>
            </a:r>
            <a:r>
              <a:rPr lang="en-US" altLang="zh-CN" sz="2200" dirty="0"/>
              <a:t>MySQL</a:t>
            </a:r>
            <a:r>
              <a:rPr lang="zh-CN" altLang="zh-CN" sz="2200" dirty="0"/>
              <a:t>对重要数据进行保存，采用非关系型数据库</a:t>
            </a:r>
            <a:r>
              <a:rPr lang="en-US" altLang="zh-CN" sz="2200" dirty="0" err="1"/>
              <a:t>Redis+MongDB</a:t>
            </a:r>
            <a:r>
              <a:rPr lang="zh-CN" altLang="zh-CN" sz="2200" dirty="0"/>
              <a:t>，主要对文章、评论和点赞进行缓存，减轻</a:t>
            </a:r>
            <a:r>
              <a:rPr lang="en-US" altLang="zh-CN" sz="2200" dirty="0"/>
              <a:t>MySQL</a:t>
            </a:r>
            <a:r>
              <a:rPr lang="zh-CN" altLang="zh-CN" sz="2200" dirty="0"/>
              <a:t>压力，记录用户当前状态，防止重复点赞，利用</a:t>
            </a:r>
            <a:r>
              <a:rPr lang="en-US" altLang="zh-CN" sz="2200" dirty="0"/>
              <a:t>Elasticsearch</a:t>
            </a:r>
            <a:r>
              <a:rPr lang="zh-CN" altLang="zh-CN" sz="2200" dirty="0"/>
              <a:t>进行搜索，寻找喜欢的文章，战队和赛事等。它主要面对篮球爱好者。通过平台约战系统，篮球爱好者可以随时发现身边的比赛，并可以进行有酬参与裁判，在平台中使用交友系统可找到“球”味相同的朋友一起讨论篮球中的趣事，在平台上可以使用聊天动态系统分享自己的篮球知识，和精彩瞬间等，使用平台的建立战队系统，可以建立属于自己的战队，和朋友和队友一起玩球，还可以使用招募系统，去招募强力队员，加强战队实力，通过用户微服务进入个人中心，查看个人信息，也可以进行修改。球约么是以社交为切入点，打造一个篮球移动社区平台。</a:t>
            </a:r>
            <a:endParaRPr lang="en-US" altLang="zh-CN" sz="2200" dirty="0"/>
          </a:p>
        </p:txBody>
      </p:sp>
      <p:sp>
        <p:nvSpPr>
          <p:cNvPr id="30" name="文本框 29"/>
          <p:cNvSpPr txBox="1"/>
          <p:nvPr>
            <p:custDataLst>
              <p:tags r:id="rId6"/>
            </p:custDataLst>
          </p:nvPr>
        </p:nvSpPr>
        <p:spPr>
          <a:xfrm>
            <a:off x="6896149" y="1818208"/>
            <a:ext cx="5139869" cy="1200084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pPr>
              <a:lnSpc>
                <a:spcPct val="110000"/>
              </a:lnSpc>
            </a:pPr>
            <a:endParaRPr lang="en-US" altLang="zh-CN" sz="1898" dirty="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6466208" y="1619310"/>
            <a:ext cx="5920728" cy="2213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486620" y="-2187"/>
            <a:ext cx="486886" cy="1312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4"/>
            </p:custDataLst>
          </p:nvPr>
        </p:nvSpPr>
        <p:spPr>
          <a:xfrm>
            <a:off x="6392542" y="4163462"/>
            <a:ext cx="5920728" cy="1912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1095296" y="153359"/>
            <a:ext cx="3874156" cy="115789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797" dirty="0"/>
              <a:t>   项   目  介   绍  </a:t>
            </a: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988145" y="2078048"/>
            <a:ext cx="5279835" cy="746704"/>
          </a:xfrm>
          <a:prstGeom prst="rect">
            <a:avLst/>
          </a:prstGeom>
        </p:spPr>
        <p:txBody>
          <a:bodyPr wrap="square">
            <a:normAutofit fontScale="97500"/>
          </a:bodyPr>
          <a:lstStyle>
            <a:defPPr>
              <a:defRPr lang="zh-CN"/>
            </a:defPPr>
            <a:lvl1pPr algn="r">
              <a:defRPr sz="4000">
                <a:solidFill>
                  <a:schemeClr val="tx2"/>
                </a:solidFill>
              </a:defRPr>
            </a:lvl1pPr>
          </a:lstStyle>
          <a:p>
            <a:pPr algn="ctr"/>
            <a:endParaRPr lang="zh-CN" altLang="en-US" sz="4218" dirty="0"/>
          </a:p>
        </p:txBody>
      </p:sp>
      <p:sp>
        <p:nvSpPr>
          <p:cNvPr id="28" name="文本框 27"/>
          <p:cNvSpPr txBox="1"/>
          <p:nvPr>
            <p:custDataLst>
              <p:tags r:id="rId7"/>
            </p:custDataLst>
          </p:nvPr>
        </p:nvSpPr>
        <p:spPr>
          <a:xfrm>
            <a:off x="6822483" y="4163461"/>
            <a:ext cx="5207508" cy="1788072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zh-CN" altLang="en-US" sz="1898" dirty="0">
                <a:cs typeface="+mn-lt"/>
              </a:rPr>
              <a:t>后端架构：</a:t>
            </a:r>
            <a:r>
              <a:rPr lang="en-US" altLang="zh-CN" sz="1898" dirty="0" err="1">
                <a:cs typeface="+mn-lt"/>
              </a:rPr>
              <a:t>SpringBoot+SpringCloud+SpringData+StringMVC</a:t>
            </a:r>
            <a:r>
              <a:rPr lang="zh-CN" altLang="en-US" sz="1898" dirty="0">
                <a:cs typeface="+mn-lt"/>
              </a:rPr>
              <a:t>（</a:t>
            </a:r>
            <a:r>
              <a:rPr lang="en-US" altLang="zh-CN" sz="1898" dirty="0">
                <a:cs typeface="+mn-lt"/>
              </a:rPr>
              <a:t>Spring</a:t>
            </a:r>
            <a:r>
              <a:rPr lang="zh-CN" altLang="en-US" sz="1898" dirty="0">
                <a:cs typeface="+mn-lt"/>
              </a:rPr>
              <a:t>全家桶）</a:t>
            </a:r>
          </a:p>
          <a:p>
            <a:r>
              <a:rPr lang="zh-CN" altLang="en-US" sz="1898" dirty="0">
                <a:cs typeface="+mn-lt"/>
              </a:rPr>
              <a:t>前端架构：</a:t>
            </a:r>
            <a:r>
              <a:rPr lang="en-US" altLang="zh-CN" sz="1898" dirty="0" err="1">
                <a:cs typeface="+mn-lt"/>
              </a:rPr>
              <a:t>Node.js+Vue.js+ElementUI+NUXT</a:t>
            </a:r>
            <a:r>
              <a:rPr lang="en-US" altLang="zh-CN" sz="1898" dirty="0">
                <a:cs typeface="+mn-lt"/>
              </a:rPr>
              <a:t> </a:t>
            </a:r>
          </a:p>
        </p:txBody>
      </p:sp>
      <p:sp>
        <p:nvSpPr>
          <p:cNvPr id="30" name="文本框 29"/>
          <p:cNvSpPr txBox="1"/>
          <p:nvPr>
            <p:custDataLst>
              <p:tags r:id="rId8"/>
            </p:custDataLst>
          </p:nvPr>
        </p:nvSpPr>
        <p:spPr>
          <a:xfrm>
            <a:off x="6896149" y="1818207"/>
            <a:ext cx="5139869" cy="1438077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zh-CN" sz="1898" dirty="0">
                <a:sym typeface="+mn-ea"/>
              </a:rPr>
              <a:t>《</a:t>
            </a:r>
            <a:r>
              <a:rPr lang="zh-CN" altLang="en-US" sz="1898" dirty="0">
                <a:sym typeface="+mn-ea"/>
              </a:rPr>
              <a:t>球约么社交系统</a:t>
            </a:r>
            <a:r>
              <a:rPr lang="en-US" altLang="zh-CN" sz="1898" dirty="0">
                <a:sym typeface="+mn-ea"/>
              </a:rPr>
              <a:t>》</a:t>
            </a:r>
            <a:r>
              <a:rPr lang="zh-CN" altLang="en-US" sz="1898" dirty="0">
                <a:sym typeface="+mn-ea"/>
              </a:rPr>
              <a:t>采用目前主流的微服务系统架构 </a:t>
            </a:r>
            <a:r>
              <a:rPr lang="en-US" altLang="zh-CN" sz="1898" dirty="0" err="1">
                <a:sym typeface="+mn-ea"/>
              </a:rPr>
              <a:t>SpringBoot+SpringCloud+SpringData</a:t>
            </a:r>
            <a:r>
              <a:rPr lang="zh-CN" altLang="en-US" sz="1898" dirty="0">
                <a:sym typeface="+mn-ea"/>
              </a:rPr>
              <a:t>进行开发，前端技术采用</a:t>
            </a:r>
            <a:r>
              <a:rPr lang="en-US" altLang="zh-CN" sz="1898" dirty="0">
                <a:sym typeface="+mn-ea"/>
              </a:rPr>
              <a:t>Vue.js </a:t>
            </a:r>
            <a:r>
              <a:rPr lang="zh-CN" altLang="en-US" sz="1898" dirty="0">
                <a:sym typeface="+mn-ea"/>
              </a:rPr>
              <a:t>。系统整体分为 三大部分：微服务、网站前台、网站管理后台。功能模块包括文章、问答、招募、活 动、吐槽、交友、用户中心、搜索中心及第三方登陆等</a:t>
            </a:r>
            <a:r>
              <a:rPr lang="en-US" altLang="zh-CN" sz="1898" dirty="0"/>
              <a:t>。</a:t>
            </a:r>
          </a:p>
        </p:txBody>
      </p:sp>
      <p:sp>
        <p:nvSpPr>
          <p:cNvPr id="5" name="矩形 4"/>
          <p:cNvSpPr/>
          <p:nvPr>
            <p:custDataLst>
              <p:tags r:id="rId9"/>
            </p:custDataLst>
          </p:nvPr>
        </p:nvSpPr>
        <p:spPr>
          <a:xfrm>
            <a:off x="323444" y="4163462"/>
            <a:ext cx="5920728" cy="191263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90500" sx="99000" sy="99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4000" dirty="0"/>
              <a:t>项目技术</a:t>
            </a: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1156908" y="4890745"/>
            <a:ext cx="5001913" cy="750722"/>
          </a:xfrm>
          <a:prstGeom prst="rect">
            <a:avLst/>
          </a:prstGeom>
        </p:spPr>
        <p:txBody>
          <a:bodyPr wrap="none">
            <a:noAutofit/>
          </a:bodyPr>
          <a:lstStyle>
            <a:defPPr>
              <a:defRPr lang="zh-CN"/>
            </a:defPPr>
            <a:lvl1pPr algn="r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altLang="zh-CN" sz="3375" dirty="0"/>
              <a:t>              </a:t>
            </a:r>
            <a:endParaRPr lang="zh-CN" altLang="en-US" sz="3797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4DF23DF-B164-457A-833A-134524E662A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323444" y="1780571"/>
            <a:ext cx="5920728" cy="191263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90500" sx="99000" sy="99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4000" dirty="0"/>
              <a:t>项目架构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26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>
            <p:custDataLst>
              <p:tags r:id="rId2"/>
            </p:custDataLst>
          </p:nvPr>
        </p:nvSpPr>
        <p:spPr>
          <a:xfrm>
            <a:off x="465190" y="-2187"/>
            <a:ext cx="486886" cy="1312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159713" y="342610"/>
            <a:ext cx="6830996" cy="623213"/>
          </a:xfrm>
          <a:prstGeom prst="rect">
            <a:avLst/>
          </a:prstGeom>
        </p:spPr>
        <p:txBody>
          <a:bodyPr wrap="square" anchor="b" anchorCtr="0">
            <a:normAutofit fontScale="975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797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整体架构图</a:t>
            </a:r>
          </a:p>
        </p:txBody>
      </p:sp>
      <p:graphicFrame>
        <p:nvGraphicFramePr>
          <p:cNvPr id="3" name="表格 2"/>
          <p:cNvGraphicFramePr/>
          <p:nvPr/>
        </p:nvGraphicFramePr>
        <p:xfrm>
          <a:off x="1929060" y="1658152"/>
          <a:ext cx="8999961" cy="883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9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3991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96435" marR="96435" marT="48218" marB="482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895" y="1310584"/>
            <a:ext cx="9181447" cy="1318619"/>
          </a:xfrm>
          <a:prstGeom prst="rect">
            <a:avLst/>
          </a:prstGeom>
        </p:spPr>
      </p:pic>
      <p:graphicFrame>
        <p:nvGraphicFramePr>
          <p:cNvPr id="10" name="表格 9"/>
          <p:cNvGraphicFramePr/>
          <p:nvPr/>
        </p:nvGraphicFramePr>
        <p:xfrm>
          <a:off x="1929060" y="2912481"/>
          <a:ext cx="8998622" cy="1183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8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8334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96435" marR="96435" marT="48218" marB="482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7574" y="2629872"/>
            <a:ext cx="9179438" cy="1466621"/>
          </a:xfrm>
          <a:prstGeom prst="rect">
            <a:avLst/>
          </a:prstGeom>
        </p:spPr>
      </p:pic>
      <p:graphicFrame>
        <p:nvGraphicFramePr>
          <p:cNvPr id="13" name="表格 12"/>
          <p:cNvGraphicFramePr/>
          <p:nvPr/>
        </p:nvGraphicFramePr>
        <p:xfrm>
          <a:off x="1748244" y="4196277"/>
          <a:ext cx="9180778" cy="863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0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6323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96435" marR="96435" marT="48218" marB="482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8244" y="4196277"/>
            <a:ext cx="9178099" cy="863230"/>
          </a:xfrm>
          <a:prstGeom prst="rect">
            <a:avLst/>
          </a:prstGeom>
        </p:spPr>
      </p:pic>
      <p:graphicFrame>
        <p:nvGraphicFramePr>
          <p:cNvPr id="29" name="表格 28"/>
          <p:cNvGraphicFramePr/>
          <p:nvPr/>
        </p:nvGraphicFramePr>
        <p:xfrm>
          <a:off x="1748243" y="5267781"/>
          <a:ext cx="9181447" cy="139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1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898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96435" marR="96435" marT="48218" marB="482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8243" y="5139870"/>
            <a:ext cx="9178769" cy="165480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3482497" y="3456696"/>
            <a:ext cx="920124" cy="64896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375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r>
              <a:rPr lang="en-US" altLang="zh-CN" sz="4217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art</a:t>
            </a:r>
            <a:endParaRPr lang="zh-CN" altLang="en-US" sz="12127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225131" y="3003593"/>
            <a:ext cx="6633266" cy="1205376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41682" rIns="949115" anchor="ctr"/>
          <a:lstStyle/>
          <a:p>
            <a:pPr>
              <a:lnSpc>
                <a:spcPct val="130000"/>
              </a:lnSpc>
              <a:defRPr/>
            </a:pPr>
            <a:endParaRPr lang="zh-CN" altLang="en-US" sz="1477" kern="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2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619530" y="3285934"/>
            <a:ext cx="646011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215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章 节</a:t>
            </a:r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4077" y="2808805"/>
            <a:ext cx="1442703" cy="155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123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10123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6631399" y="3236745"/>
            <a:ext cx="4257960" cy="553870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3999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微服务介绍</a:t>
            </a:r>
          </a:p>
        </p:txBody>
      </p:sp>
      <p:sp>
        <p:nvSpPr>
          <p:cNvPr id="7" name="文本占位符 6"/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6631399" y="3813920"/>
            <a:ext cx="4257960" cy="22159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en-US" altLang="zh-CN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8081460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2052" grpId="0"/>
      <p:bldP spid="2053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9A1B48-8D96-442E-9BF0-C682A4D21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03" y="880021"/>
            <a:ext cx="7560840" cy="600755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3FA55B7-0897-43F3-B190-ACE83307928C}"/>
              </a:ext>
            </a:extLst>
          </p:cNvPr>
          <p:cNvSpPr/>
          <p:nvPr/>
        </p:nvSpPr>
        <p:spPr>
          <a:xfrm>
            <a:off x="3477047" y="231949"/>
            <a:ext cx="6408712" cy="576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单体应用模型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EF9AB7-3956-4C0B-9ACA-006A500BE21E}"/>
              </a:ext>
            </a:extLst>
          </p:cNvPr>
          <p:cNvSpPr/>
          <p:nvPr/>
        </p:nvSpPr>
        <p:spPr>
          <a:xfrm>
            <a:off x="9525719" y="3624497"/>
            <a:ext cx="2808312" cy="3384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该应用的核心是由模块实现的业务逻辑，它定义了服务、领域对象和事件。围绕核心的是与外部世界接口对接的适配器。适配器示例包括数据库访问组件、生产和消费消息的消息组件和暴露了 </a:t>
            </a:r>
            <a:r>
              <a:rPr lang="en-US" altLang="zh-CN" dirty="0">
                <a:solidFill>
                  <a:schemeClr val="bg1"/>
                </a:solidFill>
              </a:rPr>
              <a:t>API </a:t>
            </a:r>
            <a:r>
              <a:rPr lang="zh-CN" altLang="en-US" dirty="0">
                <a:solidFill>
                  <a:schemeClr val="bg1"/>
                </a:solidFill>
              </a:rPr>
              <a:t>或实现了一个 </a:t>
            </a:r>
            <a:r>
              <a:rPr lang="en-US" altLang="zh-CN" dirty="0">
                <a:solidFill>
                  <a:schemeClr val="bg1"/>
                </a:solidFill>
              </a:rPr>
              <a:t>UI </a:t>
            </a:r>
            <a:r>
              <a:rPr lang="zh-CN" altLang="en-US" dirty="0">
                <a:solidFill>
                  <a:schemeClr val="bg1"/>
                </a:solidFill>
              </a:rPr>
              <a:t>的 </a:t>
            </a:r>
            <a:r>
              <a:rPr lang="en-US" altLang="zh-CN" dirty="0">
                <a:solidFill>
                  <a:schemeClr val="bg1"/>
                </a:solidFill>
              </a:rPr>
              <a:t>web </a:t>
            </a:r>
            <a:r>
              <a:rPr lang="zh-CN" altLang="en-US" dirty="0">
                <a:solidFill>
                  <a:schemeClr val="bg1"/>
                </a:solidFill>
              </a:rPr>
              <a:t>组件。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9D0AB69-AF15-49CF-9CA4-2CF620CDF64D}"/>
              </a:ext>
            </a:extLst>
          </p:cNvPr>
          <p:cNvSpPr/>
          <p:nvPr/>
        </p:nvSpPr>
        <p:spPr>
          <a:xfrm>
            <a:off x="9525719" y="1384077"/>
            <a:ext cx="2808312" cy="20882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单体应用架构概念</a:t>
            </a:r>
            <a:endParaRPr lang="en-US" altLang="zh-CN" dirty="0"/>
          </a:p>
          <a:p>
            <a:pPr algn="ctr"/>
            <a:r>
              <a:rPr lang="zh-CN" altLang="en-US" dirty="0"/>
              <a:t>一个归档包（可以是</a:t>
            </a:r>
            <a:r>
              <a:rPr lang="en-US" altLang="zh-CN" dirty="0"/>
              <a:t>JAR</a:t>
            </a:r>
            <a:r>
              <a:rPr lang="zh-CN" altLang="en-US" dirty="0"/>
              <a:t>、</a:t>
            </a:r>
            <a:r>
              <a:rPr lang="en-US" altLang="zh-CN" dirty="0"/>
              <a:t>WAR</a:t>
            </a:r>
            <a:r>
              <a:rPr lang="zh-CN" altLang="en-US" dirty="0"/>
              <a:t>、</a:t>
            </a:r>
            <a:r>
              <a:rPr lang="en-US" altLang="zh-CN" dirty="0"/>
              <a:t>EAR</a:t>
            </a:r>
            <a:r>
              <a:rPr lang="zh-CN" altLang="en-US" dirty="0"/>
              <a:t>或其它归档格式）包含所有功能的应用程序，通常称为单体应用。</a:t>
            </a:r>
            <a:br>
              <a:rPr lang="zh-CN" altLang="en-US" dirty="0"/>
            </a:br>
            <a:r>
              <a:rPr lang="zh-CN" altLang="en-US" dirty="0"/>
              <a:t>而架构单体应用的方法论，就是单体应用架构。</a:t>
            </a:r>
          </a:p>
        </p:txBody>
      </p:sp>
    </p:spTree>
    <p:extLst>
      <p:ext uri="{BB962C8B-B14F-4D97-AF65-F5344CB8AC3E}">
        <p14:creationId xmlns:p14="http://schemas.microsoft.com/office/powerpoint/2010/main" val="838548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DF537E-3A2E-4B70-9CB4-E336040A5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03" y="1344937"/>
            <a:ext cx="6768752" cy="572777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641DB3D-4E58-4E7D-B600-15D22EB990B5}"/>
              </a:ext>
            </a:extLst>
          </p:cNvPr>
          <p:cNvSpPr/>
          <p:nvPr/>
        </p:nvSpPr>
        <p:spPr>
          <a:xfrm>
            <a:off x="3189015" y="447973"/>
            <a:ext cx="6840760" cy="576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微服务架构应用模型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865681-55AE-460B-AFCA-05B1CE909017}"/>
              </a:ext>
            </a:extLst>
          </p:cNvPr>
          <p:cNvSpPr/>
          <p:nvPr/>
        </p:nvSpPr>
        <p:spPr>
          <a:xfrm>
            <a:off x="8517607" y="1960141"/>
            <a:ext cx="3528392" cy="48245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它的思路是将应用程序分解成一套较小的互连服务。一个服务通常实现了一组不同的特性或功能，例如订单管理、客户管理等。每一个微服务都是一个迷你应用，它自己的六边形架构包括了业务逻辑以及多个适配器。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然而，应用不能直接访问后端服务。相反，他们之间的通信是由一个称为 </a:t>
            </a:r>
            <a:r>
              <a:rPr lang="en-US" altLang="zh-CN" dirty="0"/>
              <a:t>API </a:t>
            </a:r>
            <a:r>
              <a:rPr lang="zh-CN" altLang="en-US" dirty="0"/>
              <a:t>网关 </a:t>
            </a:r>
            <a:r>
              <a:rPr lang="en-US" altLang="zh-CN" dirty="0"/>
              <a:t>(API Gateway) </a:t>
            </a:r>
            <a:r>
              <a:rPr lang="zh-CN" altLang="en-US" dirty="0"/>
              <a:t>的中介负责。 </a:t>
            </a:r>
            <a:r>
              <a:rPr lang="en-US" altLang="zh-CN" dirty="0"/>
              <a:t>API </a:t>
            </a:r>
            <a:r>
              <a:rPr lang="zh-CN" altLang="en-US" dirty="0"/>
              <a:t>网关负责负载均衡、缓存、访问控制、 </a:t>
            </a:r>
            <a:r>
              <a:rPr lang="en-US" altLang="zh-CN" dirty="0"/>
              <a:t>API </a:t>
            </a:r>
            <a:r>
              <a:rPr lang="zh-CN" altLang="en-US" dirty="0"/>
              <a:t>计量和监控， 可以通过使用 </a:t>
            </a:r>
            <a:r>
              <a:rPr lang="en-US" altLang="zh-CN" dirty="0"/>
              <a:t>NGINX </a:t>
            </a:r>
            <a:r>
              <a:rPr lang="zh-CN" altLang="en-US" dirty="0"/>
              <a:t>来实现。</a:t>
            </a:r>
          </a:p>
        </p:txBody>
      </p:sp>
    </p:spTree>
    <p:extLst>
      <p:ext uri="{BB962C8B-B14F-4D97-AF65-F5344CB8AC3E}">
        <p14:creationId xmlns:p14="http://schemas.microsoft.com/office/powerpoint/2010/main" val="19772991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20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DIAGRAM_CONTRAST_TITLE_CNT" val="4"/>
  <p:tag name="KSO_WM_UNIT_DIAGRAM_DIMENSION_TITLE_CNT" val="1"/>
  <p:tag name="KSO_WM_UNIT_TYPE" val="r_i"/>
  <p:tag name="KSO_WM_UNIT_INDEX" val="1_5"/>
  <p:tag name="KSO_WM_UNIT_LAYERLEVEL" val="1_1"/>
  <p:tag name="KSO_WM_TEMPLATE_CATEGORY" val="custom"/>
  <p:tag name="KSO_WM_TEMPLATE_INDEX" val="20183101"/>
  <p:tag name="KSO_WM_DIAGRAM_GROUP_CODE" val="r1-1"/>
  <p:tag name="KSO_WM_UNIT_ID" val="custom20183101_20*r_i*1_5"/>
  <p:tag name="KSO_WM_UNIT_TEXT_FILL_FORE_SCHEMECOLOR_INDEX" val="13"/>
  <p:tag name="KSO_WM_UNIT_TEXT_FILL_TYPE" val="1"/>
  <p:tag name="KSO_WM_UNIT_USESOURCEFORMAT_APPLY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DIAGRAM_CONTRAST_TITLE_CNT" val="4"/>
  <p:tag name="KSO_WM_UNIT_DIAGRAM_DIMENSION_TITLE_CNT" val="1"/>
  <p:tag name="KSO_WM_UNIT_TYPE" val="r_i"/>
  <p:tag name="KSO_WM_UNIT_INDEX" val="1_6"/>
  <p:tag name="KSO_WM_UNIT_LAYERLEVEL" val="1_1"/>
  <p:tag name="KSO_WM_TEMPLATE_CATEGORY" val="custom"/>
  <p:tag name="KSO_WM_TEMPLATE_INDEX" val="20183101"/>
  <p:tag name="KSO_WM_DIAGRAM_GROUP_CODE" val="r1-1"/>
  <p:tag name="KSO_WM_UNIT_ID" val="custom20183101_20*r_i*1_6"/>
  <p:tag name="KSO_WM_UNIT_TEXT_FILL_FORE_SCHEMECOLOR_INDEX" val="13"/>
  <p:tag name="KSO_WM_UNIT_TEXT_FILL_TYPE" val="1"/>
  <p:tag name="KSO_WM_UNIT_USESOURCEFORMAT_APPLY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DIAGRAM_CONTRAST_TITLE_CNT" val="4"/>
  <p:tag name="KSO_WM_UNIT_DIAGRAM_DIMENSION_TITLE_CNT" val="1"/>
  <p:tag name="KSO_WM_UNIT_TYPE" val="r_i"/>
  <p:tag name="KSO_WM_UNIT_INDEX" val="1_7"/>
  <p:tag name="KSO_WM_UNIT_LAYERLEVEL" val="1_1"/>
  <p:tag name="KSO_WM_TEMPLATE_CATEGORY" val="custom"/>
  <p:tag name="KSO_WM_TEMPLATE_INDEX" val="20183101"/>
  <p:tag name="KSO_WM_DIAGRAM_GROUP_CODE" val="r1-1"/>
  <p:tag name="KSO_WM_UNIT_ID" val="custom20183101_20*r_i*1_7"/>
  <p:tag name="KSO_WM_UNIT_TEXT_FILL_FORE_SCHEMECOLOR_INDEX" val="13"/>
  <p:tag name="KSO_WM_UNIT_TEXT_FILL_TYPE" val="1"/>
  <p:tag name="KSO_WM_UNIT_USESOURCEFORMAT_APPLY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DIAGRAM_CONTRAST_TITLE_CNT" val="4"/>
  <p:tag name="KSO_WM_UNIT_DIAGRAM_DIMENSION_TITLE_CNT" val="1"/>
  <p:tag name="KSO_WM_UNIT_TYPE" val="r_i"/>
  <p:tag name="KSO_WM_UNIT_INDEX" val="1_8"/>
  <p:tag name="KSO_WM_UNIT_LAYERLEVEL" val="1_1"/>
  <p:tag name="KSO_WM_TEMPLATE_CATEGORY" val="custom"/>
  <p:tag name="KSO_WM_TEMPLATE_INDEX" val="20183101"/>
  <p:tag name="KSO_WM_DIAGRAM_GROUP_CODE" val="r1-1"/>
  <p:tag name="KSO_WM_UNIT_ID" val="custom20183101_20*r_i*1_8"/>
  <p:tag name="KSO_WM_UNIT_TEXT_FILL_FORE_SCHEMECOLOR_INDEX" val="13"/>
  <p:tag name="KSO_WM_UNIT_TEXT_FILL_TYPE" val="1"/>
  <p:tag name="KSO_WM_UNIT_USESOURCEFORMAT_APPLY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DIAGRAM_CONTRAST_TITLE_CNT" val="4"/>
  <p:tag name="KSO_WM_UNIT_DIAGRAM_DIMENSION_TITLE_CNT" val="1"/>
  <p:tag name="KSO_WM_UNIT_TYPE" val="r_i"/>
  <p:tag name="KSO_WM_UNIT_INDEX" val="1_9"/>
  <p:tag name="KSO_WM_UNIT_LAYERLEVEL" val="1_1"/>
  <p:tag name="KSO_WM_TEMPLATE_CATEGORY" val="custom"/>
  <p:tag name="KSO_WM_TEMPLATE_INDEX" val="20183101"/>
  <p:tag name="KSO_WM_DIAGRAM_GROUP_CODE" val="r1-1"/>
  <p:tag name="KSO_WM_UNIT_ID" val="custom20183101_20*r_i*1_9"/>
  <p:tag name="KSO_WM_UNIT_TEXT_FILL_FORE_SCHEMECOLOR_INDEX" val="13"/>
  <p:tag name="KSO_WM_UNIT_TEXT_FILL_TYPE" val="1"/>
  <p:tag name="KSO_WM_UNIT_USESOURCEFORMAT_APPLY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DIAGRAM_CONTRAST_TITLE_CNT" val="4"/>
  <p:tag name="KSO_WM_UNIT_DIAGRAM_DIMENSION_TITLE_CNT" val="1"/>
  <p:tag name="KSO_WM_UNIT_TYPE" val="r_i"/>
  <p:tag name="KSO_WM_UNIT_INDEX" val="1_10"/>
  <p:tag name="KSO_WM_UNIT_LAYERLEVEL" val="1_1"/>
  <p:tag name="KSO_WM_TEMPLATE_CATEGORY" val="custom"/>
  <p:tag name="KSO_WM_TEMPLATE_INDEX" val="20183101"/>
  <p:tag name="KSO_WM_DIAGRAM_GROUP_CODE" val="r1-1"/>
  <p:tag name="KSO_WM_UNIT_ID" val="custom20183101_20*r_i*1_10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DIAGRAM_CONTRAST_TITLE_CNT" val="4"/>
  <p:tag name="KSO_WM_UNIT_DIAGRAM_DIMENSION_TITLE_CNT" val="1"/>
  <p:tag name="KSO_WM_UNIT_TYPE" val="r_i"/>
  <p:tag name="KSO_WM_UNIT_INDEX" val="1_11"/>
  <p:tag name="KSO_WM_UNIT_LAYERLEVEL" val="1_1"/>
  <p:tag name="KSO_WM_TEMPLATE_CATEGORY" val="custom"/>
  <p:tag name="KSO_WM_TEMPLATE_INDEX" val="20183101"/>
  <p:tag name="KSO_WM_DIAGRAM_GROUP_CODE" val="r1-1"/>
  <p:tag name="KSO_WM_UNIT_ID" val="custom20183101_20*r_i*1_1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r_t"/>
  <p:tag name="KSO_WM_UNIT_INDEX" val="1_3"/>
  <p:tag name="KSO_WM_UNIT_LAYERLEVEL" val="1_1"/>
  <p:tag name="KSO_WM_UNIT_DIAGRAM_CONTRAST_TITLE_CNT" val="4"/>
  <p:tag name="KSO_WM_UNIT_DIAGRAM_DIMENSION_TITLE_CNT" val="1"/>
  <p:tag name="KSO_WM_UNIT_VALUE" val="7"/>
  <p:tag name="KSO_WM_UNIT_HIGHLIGHT" val="0"/>
  <p:tag name="KSO_WM_UNIT_COMPATIBLE" val="0"/>
  <p:tag name="KSO_WM_UNIT_CLEAR" val="0"/>
  <p:tag name="KSO_WM_UNIT_PRESET_TEXT" val="LOREM"/>
  <p:tag name="KSO_WM_TEMPLATE_CATEGORY" val="custom"/>
  <p:tag name="KSO_WM_TEMPLATE_INDEX" val="20183101"/>
  <p:tag name="KSO_WM_DIAGRAM_GROUP_CODE" val="r1-1"/>
  <p:tag name="KSO_WM_UNIT_ID" val="custom20183101_20*r_t*1_3"/>
  <p:tag name="KSO_WM_UNIT_TEXT_FILL_FORE_SCHEMECOLOR_INDEX" val="14"/>
  <p:tag name="KSO_WM_UNIT_TEXT_FILL_TYPE" val="1"/>
  <p:tag name="KSO_WM_UNIT_USESOURCEFORMAT_APPLY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r_v"/>
  <p:tag name="KSO_WM_UNIT_INDEX" val="1_3"/>
  <p:tag name="KSO_WM_UNIT_LAYERLEVEL" val="1_1"/>
  <p:tag name="KSO_WM_UNIT_DIAGRAM_CONTRAST_TITLE_CNT" val="4"/>
  <p:tag name="KSO_WM_UNIT_DIAGRAM_DIMENSION_TITLE_CNT" val="1"/>
  <p:tag name="KSO_WM_UNIT_VALUE" val="33"/>
  <p:tag name="KSO_WM_UNIT_HIGHLIGHT" val="0"/>
  <p:tag name="KSO_WM_UNIT_COMPATIBLE" val="0"/>
  <p:tag name="KSO_WM_UNIT_CLEAR" val="0"/>
  <p:tag name="KSO_WM_UNIT_PRESET_TEXT" val="Lorem ipsum dolor sit amet, consecte"/>
  <p:tag name="KSO_WM_TEMPLATE_CATEGORY" val="custom"/>
  <p:tag name="KSO_WM_TEMPLATE_INDEX" val="20183101"/>
  <p:tag name="KSO_WM_DIAGRAM_GROUP_CODE" val="r1-1"/>
  <p:tag name="KSO_WM_UNIT_ID" val="custom20183101_20*r_v*1_3"/>
  <p:tag name="KSO_WM_UNIT_TEXT_FILL_FORE_SCHEMECOLOR_INDEX" val="14"/>
  <p:tag name="KSO_WM_UNIT_TEXT_FILL_TYPE" val="1"/>
  <p:tag name="KSO_WM_UNIT_USESOURCEFORMAT_APPLY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r_t"/>
  <p:tag name="KSO_WM_UNIT_INDEX" val="1_1"/>
  <p:tag name="KSO_WM_UNIT_LAYERLEVEL" val="1_1"/>
  <p:tag name="KSO_WM_UNIT_DIAGRAM_CONTRAST_TITLE_CNT" val="4"/>
  <p:tag name="KSO_WM_UNIT_DIAGRAM_DIMENSION_TITLE_CNT" val="1"/>
  <p:tag name="KSO_WM_UNIT_VALUE" val="6"/>
  <p:tag name="KSO_WM_UNIT_HIGHLIGHT" val="0"/>
  <p:tag name="KSO_WM_UNIT_COMPATIBLE" val="0"/>
  <p:tag name="KSO_WM_UNIT_CLEAR" val="0"/>
  <p:tag name="KSO_WM_UNIT_PRESET_TEXT" val="LOREM"/>
  <p:tag name="KSO_WM_TEMPLATE_CATEGORY" val="custom"/>
  <p:tag name="KSO_WM_TEMPLATE_INDEX" val="20183101"/>
  <p:tag name="KSO_WM_DIAGRAM_GROUP_CODE" val="r1-1"/>
  <p:tag name="KSO_WM_UNIT_ID" val="custom20183101_20*r_t*1_1"/>
  <p:tag name="KSO_WM_UNIT_TEXT_FILL_FORE_SCHEMECOLOR_INDEX" val="14"/>
  <p:tag name="KSO_WM_UNIT_TEXT_FILL_TYPE" val="1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r_v"/>
  <p:tag name="KSO_WM_UNIT_INDEX" val="1_1"/>
  <p:tag name="KSO_WM_UNIT_LAYERLEVEL" val="1_1"/>
  <p:tag name="KSO_WM_UNIT_DIAGRAM_CONTRAST_TITLE_CNT" val="4"/>
  <p:tag name="KSO_WM_UNIT_DIAGRAM_DIMENSION_TITLE_CNT" val="1"/>
  <p:tag name="KSO_WM_UNIT_VALUE" val="20"/>
  <p:tag name="KSO_WM_UNIT_HIGHLIGHT" val="0"/>
  <p:tag name="KSO_WM_UNIT_COMPATIBLE" val="0"/>
  <p:tag name="KSO_WM_UNIT_CLEAR" val="0"/>
  <p:tag name="KSO_WM_UNIT_PRESET_TEXT" val="Lorem ipsum dolor sit amet, consecte"/>
  <p:tag name="KSO_WM_TEMPLATE_CATEGORY" val="custom"/>
  <p:tag name="KSO_WM_TEMPLATE_INDEX" val="20183101"/>
  <p:tag name="KSO_WM_DIAGRAM_GROUP_CODE" val="r1-1"/>
  <p:tag name="KSO_WM_UNIT_ID" val="custom20183101_20*r_v*1_1"/>
  <p:tag name="KSO_WM_UNIT_TEXT_FILL_FORE_SCHEMECOLOR_INDEX" val="14"/>
  <p:tag name="KSO_WM_UNIT_TEXT_FILL_TYPE" val="1"/>
  <p:tag name="KSO_WM_UNIT_USESOURCEFORMAT_APPLY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r_t"/>
  <p:tag name="KSO_WM_UNIT_INDEX" val="1_4"/>
  <p:tag name="KSO_WM_UNIT_LAYERLEVEL" val="1_1"/>
  <p:tag name="KSO_WM_UNIT_DIAGRAM_CONTRAST_TITLE_CNT" val="4"/>
  <p:tag name="KSO_WM_UNIT_DIAGRAM_DIMENSION_TITLE_CNT" val="1"/>
  <p:tag name="KSO_WM_UNIT_VALUE" val="6"/>
  <p:tag name="KSO_WM_UNIT_HIGHLIGHT" val="0"/>
  <p:tag name="KSO_WM_UNIT_COMPATIBLE" val="0"/>
  <p:tag name="KSO_WM_UNIT_CLEAR" val="0"/>
  <p:tag name="KSO_WM_UNIT_PRESET_TEXT" val="LOREM"/>
  <p:tag name="KSO_WM_TEMPLATE_CATEGORY" val="custom"/>
  <p:tag name="KSO_WM_TEMPLATE_INDEX" val="20183101"/>
  <p:tag name="KSO_WM_DIAGRAM_GROUP_CODE" val="r1-1"/>
  <p:tag name="KSO_WM_UNIT_ID" val="custom20183101_20*r_t*1_4"/>
  <p:tag name="KSO_WM_UNIT_TEXT_FILL_FORE_SCHEMECOLOR_INDEX" val="14"/>
  <p:tag name="KSO_WM_UNIT_TEXT_FILL_TYPE" val="1"/>
  <p:tag name="KSO_WM_UNIT_USESOURCEFORMAT_APPLY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r_v"/>
  <p:tag name="KSO_WM_UNIT_INDEX" val="1_4"/>
  <p:tag name="KSO_WM_UNIT_LAYERLEVEL" val="1_1"/>
  <p:tag name="KSO_WM_UNIT_DIAGRAM_CONTRAST_TITLE_CNT" val="4"/>
  <p:tag name="KSO_WM_UNIT_DIAGRAM_DIMENSION_TITLE_CNT" val="1"/>
  <p:tag name="KSO_WM_UNIT_VALUE" val="33"/>
  <p:tag name="KSO_WM_UNIT_HIGHLIGHT" val="0"/>
  <p:tag name="KSO_WM_UNIT_COMPATIBLE" val="0"/>
  <p:tag name="KSO_WM_UNIT_CLEAR" val="0"/>
  <p:tag name="KSO_WM_UNIT_PRESET_TEXT" val="Lorem ipsum dolor sit amet, consecte"/>
  <p:tag name="KSO_WM_TEMPLATE_CATEGORY" val="custom"/>
  <p:tag name="KSO_WM_TEMPLATE_INDEX" val="20183101"/>
  <p:tag name="KSO_WM_DIAGRAM_GROUP_CODE" val="r1-1"/>
  <p:tag name="KSO_WM_UNIT_ID" val="custom20183101_20*r_v*1_4"/>
  <p:tag name="KSO_WM_UNIT_TEXT_FILL_FORE_SCHEMECOLOR_INDEX" val="14"/>
  <p:tag name="KSO_WM_UNIT_TEXT_FILL_TYPE" val="1"/>
  <p:tag name="KSO_WM_UNIT_USESOURCEFORMAT_APPLY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r_t"/>
  <p:tag name="KSO_WM_UNIT_INDEX" val="1_2"/>
  <p:tag name="KSO_WM_UNIT_LAYERLEVEL" val="1_1"/>
  <p:tag name="KSO_WM_UNIT_DIAGRAM_CONTRAST_TITLE_CNT" val="4"/>
  <p:tag name="KSO_WM_UNIT_DIAGRAM_DIMENSION_TITLE_CNT" val="1"/>
  <p:tag name="KSO_WM_UNIT_VALUE" val="6"/>
  <p:tag name="KSO_WM_UNIT_HIGHLIGHT" val="0"/>
  <p:tag name="KSO_WM_UNIT_COMPATIBLE" val="0"/>
  <p:tag name="KSO_WM_UNIT_CLEAR" val="0"/>
  <p:tag name="KSO_WM_UNIT_PRESET_TEXT" val="LOREM"/>
  <p:tag name="KSO_WM_TEMPLATE_CATEGORY" val="custom"/>
  <p:tag name="KSO_WM_TEMPLATE_INDEX" val="20183101"/>
  <p:tag name="KSO_WM_DIAGRAM_GROUP_CODE" val="r1-1"/>
  <p:tag name="KSO_WM_UNIT_ID" val="custom20183101_20*r_t*1_2"/>
  <p:tag name="KSO_WM_UNIT_TEXT_FILL_FORE_SCHEMECOLOR_INDEX" val="14"/>
  <p:tag name="KSO_WM_UNIT_TEXT_FILL_TYPE" val="1"/>
  <p:tag name="KSO_WM_UNIT_USESOURCEFORMAT_APPLY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r_v"/>
  <p:tag name="KSO_WM_UNIT_INDEX" val="1_2"/>
  <p:tag name="KSO_WM_UNIT_LAYERLEVEL" val="1_1"/>
  <p:tag name="KSO_WM_UNIT_DIAGRAM_CONTRAST_TITLE_CNT" val="4"/>
  <p:tag name="KSO_WM_UNIT_DIAGRAM_DIMENSION_TITLE_CNT" val="1"/>
  <p:tag name="KSO_WM_UNIT_VALUE" val="22"/>
  <p:tag name="KSO_WM_UNIT_HIGHLIGHT" val="0"/>
  <p:tag name="KSO_WM_UNIT_COMPATIBLE" val="0"/>
  <p:tag name="KSO_WM_UNIT_CLEAR" val="0"/>
  <p:tag name="KSO_WM_UNIT_PRESET_TEXT" val="Lorem ipsum dolor sit amet, consecte"/>
  <p:tag name="KSO_WM_TEMPLATE_CATEGORY" val="custom"/>
  <p:tag name="KSO_WM_TEMPLATE_INDEX" val="20183101"/>
  <p:tag name="KSO_WM_DIAGRAM_GROUP_CODE" val="r1-1"/>
  <p:tag name="KSO_WM_UNIT_ID" val="custom20183101_20*r_v*1_2"/>
  <p:tag name="KSO_WM_UNIT_TEXT_FILL_FORE_SCHEMECOLOR_INDEX" val="14"/>
  <p:tag name="KSO_WM_UNIT_TEXT_FILL_TYPE" val="1"/>
  <p:tag name="KSO_WM_UNIT_USESOURCEFORMAT_APPLY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  <p:tag name="KSO_WM_TEMPLATE_CATEGORY" val="custom"/>
  <p:tag name="KSO_WM_TEMPLATE_INDEX" val="20183101"/>
  <p:tag name="KSO_WM_DIAGRAM_GROUP_CODE" val="r1_1"/>
  <p:tag name="KSO_WM_UNIT_ID" val="custom20183101_20*a*1"/>
  <p:tag name="KSO_WM_UNIT_TEXT_FILL_FORE_SCHEMECOLOR_INDEX" val="5"/>
  <p:tag name="KSO_WM_UNIT_TEXT_FILL_TYPE" val="1"/>
  <p:tag name="KSO_WM_UNIT_USESOURCEFORMAT_APPLY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507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3"/>
  <p:tag name="KSO_WM_UNIT_ID" val="custom20185071_5*l_h_i*1_1_3"/>
  <p:tag name="KSO_WM_UNIT_LAYERLEVEL" val="1_1_1"/>
  <p:tag name="KSO_WM_BEAUTIFY_FLAG" val="#wm#"/>
  <p:tag name="KSO_WM_DIAGRAM_GROUP_CODE" val="l1-3"/>
  <p:tag name="KSO_WM_UNIT_LINE_FORE_SCHEMECOLOR_INDEX" val="5"/>
  <p:tag name="KSO_WM_UNIT_LINE_FILL_TYPE" val="2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4"/>
  <p:tag name="KSO_WM_UNIT_ID" val="custom20185071_5*l_h_i*1_1_4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5"/>
  <p:tag name="KSO_WM_UNIT_ID" val="custom20185071_5*l_h_i*1_1_5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507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3"/>
  <p:tag name="KSO_WM_UNIT_ID" val="custom20185071_5*l_h_i*1_1_3"/>
  <p:tag name="KSO_WM_UNIT_LAYERLEVEL" val="1_1_1"/>
  <p:tag name="KSO_WM_BEAUTIFY_FLAG" val="#wm#"/>
  <p:tag name="KSO_WM_DIAGRAM_GROUP_CODE" val="l1-3"/>
  <p:tag name="KSO_WM_UNIT_LINE_FORE_SCHEMECOLOR_INDEX" val="5"/>
  <p:tag name="KSO_WM_UNIT_LINE_FILL_TYPE" val="2"/>
  <p:tag name="KSO_WM_UNIT_USESOURCEFORMAT_APPLY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507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3"/>
  <p:tag name="KSO_WM_UNIT_ID" val="custom20185071_5*l_h_i*1_1_3"/>
  <p:tag name="KSO_WM_UNIT_LAYERLEVEL" val="1_1_1"/>
  <p:tag name="KSO_WM_BEAUTIFY_FLAG" val="#wm#"/>
  <p:tag name="KSO_WM_DIAGRAM_GROUP_CODE" val="l1-3"/>
  <p:tag name="KSO_WM_UNIT_LINE_FORE_SCHEMECOLOR_INDEX" val="5"/>
  <p:tag name="KSO_WM_UNIT_LINE_FILL_TYPE" val="2"/>
  <p:tag name="KSO_WM_UNIT_USESOURCEFORMAT_APPLY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4"/>
  <p:tag name="KSO_WM_UNIT_ID" val="custom20185071_5*l_h_i*1_1_4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5"/>
  <p:tag name="KSO_WM_UNIT_ID" val="custom20185071_5*l_h_i*1_1_5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507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507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4"/>
  <p:tag name="KSO_WM_UNIT_ID" val="custom20185071_5*l_h_i*1_1_4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5"/>
  <p:tag name="KSO_WM_UNIT_ID" val="custom20185071_5*l_h_i*1_1_5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507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507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3"/>
  <p:tag name="KSO_WM_UNIT_ID" val="custom20185071_5*l_h_i*1_1_3"/>
  <p:tag name="KSO_WM_UNIT_LAYERLEVEL" val="1_1_1"/>
  <p:tag name="KSO_WM_BEAUTIFY_FLAG" val="#wm#"/>
  <p:tag name="KSO_WM_DIAGRAM_GROUP_CODE" val="l1-3"/>
  <p:tag name="KSO_WM_UNIT_LINE_FORE_SCHEMECOLOR_INDEX" val="5"/>
  <p:tag name="KSO_WM_UNIT_LINE_FILL_TYPE" val="2"/>
  <p:tag name="KSO_WM_UNIT_USESOURCEFORMAT_APPLY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507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4"/>
  <p:tag name="KSO_WM_UNIT_ID" val="custom20185071_5*l_h_i*1_1_4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5"/>
  <p:tag name="KSO_WM_UNIT_ID" val="custom20185071_5*l_h_i*1_1_5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507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4"/>
  <p:tag name="KSO_WM_UNIT_ID" val="custom20185071_5*l_h_i*1_1_4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5"/>
  <p:tag name="KSO_WM_UNIT_ID" val="custom20185071_5*l_h_i*1_1_5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507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SLIDE_ID" val="custom20185071_4"/>
  <p:tag name="KSO_WM_SLIDE_INDEX" val="4"/>
  <p:tag name="KSO_WM_SLIDE_ITEM_CNT" val="3"/>
  <p:tag name="KSO_WM_SLIDE_LAYOUT" val="a_b_l"/>
  <p:tag name="KSO_WM_SLIDE_LAYOUT_CNT" val="1_1_1"/>
  <p:tag name="KSO_WM_SLIDE_TYPE" val="text"/>
  <p:tag name="KSO_WM_SLIDE_SUBTYPE" val="diag"/>
  <p:tag name="KSO_WM_BEAUTIFY_FLAG" val="#wm#"/>
  <p:tag name="KSO_WM_SLIDE_POSITION" val="35*83"/>
  <p:tag name="KSO_WM_SLIDE_SIZE" val="889*439"/>
  <p:tag name="KSO_WM_DIAGRAM_GROUP_CODE" val="l1-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5071_4*i*4"/>
  <p:tag name="KSO_WM_TEMPLATE_CATEGORY" val="custom"/>
  <p:tag name="KSO_WM_TEMPLATE_INDEX" val="20185071"/>
  <p:tag name="KSO_WM_UNIT_INDEX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3_4"/>
  <p:tag name="KSO_WM_UNIT_ID" val="custom20185071_4*l_h_i*1_3_4"/>
  <p:tag name="KSO_WM_UNIT_LAYERLEVEL" val="1_1_1"/>
  <p:tag name="KSO_WM_BEAUTIFY_FLAG" val="#wm#"/>
  <p:tag name="KSO_WM_DIAGRAM_GROUP_CODE" val="l1-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4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f"/>
  <p:tag name="KSO_WM_UNIT_INDEX" val="1_3_1"/>
  <p:tag name="KSO_WM_UNIT_ID" val="custom20185071_4*l_h_f*1_3_1"/>
  <p:tag name="KSO_WM_UNIT_LAYERLEVEL" val="1_1_1"/>
  <p:tag name="KSO_WM_UNIT_VALUE" val="92"/>
  <p:tag name="KSO_WM_UNIT_HIGHLIGHT" val="0"/>
  <p:tag name="KSO_WM_UNIT_COMPATIBLE" val="0"/>
  <p:tag name="KSO_WM_UNIT_CLEAR" val="0"/>
  <p:tag name="KSO_WM_BEAUTIFY_FLAG" val="#wm#"/>
  <p:tag name="KSO_WM_DIAGRAM_GROUP_CODE" val="l1-2"/>
  <p:tag name="KSO_WM_UNIT_PRESET_TEXT" val="Lorem ipsum dolor sit amet, consectetur adipisicing elit, sed do eiusmod tempor incididunt ut labore et dolore magna aliqua. Ut enim ad minim veniam, quis nostrud exercitation ullamco."/>
  <p:tag name="KSO_WM_UNIT_TEXT_FILL_FORE_SCHEMECOLOR_INDEX" val="14"/>
  <p:tag name="KSO_WM_UNIT_TEXT_FILL_TYPE" val="1"/>
  <p:tag name="KSO_WM_UNIT_USESOURCEFORMAT_APPLY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f"/>
  <p:tag name="KSO_WM_UNIT_INDEX" val="1_1_1"/>
  <p:tag name="KSO_WM_UNIT_ID" val="custom20185071_4*l_h_f*1_1_1"/>
  <p:tag name="KSO_WM_UNIT_LAYERLEVEL" val="1_1_1"/>
  <p:tag name="KSO_WM_UNIT_VALUE" val="92"/>
  <p:tag name="KSO_WM_UNIT_HIGHLIGHT" val="0"/>
  <p:tag name="KSO_WM_UNIT_COMPATIBLE" val="0"/>
  <p:tag name="KSO_WM_UNIT_CLEAR" val="0"/>
  <p:tag name="KSO_WM_BEAUTIFY_FLAG" val="#wm#"/>
  <p:tag name="KSO_WM_DIAGRAM_GROUP_CODE" val="l1-2"/>
  <p:tag name="KSO_WM_UNIT_PRESET_TEXT" val="Lorem ipsum dolor sit amet, consectetur adipisicing elit, sed do eiusmod tempor incididunt ut labore et dolore magna aliqua. Ut enim ad minim veniam, quis nostrud exercitation ullamco."/>
  <p:tag name="KSO_WM_UNIT_TEXT_FILL_FORE_SCHEMECOLOR_INDEX" val="14"/>
  <p:tag name="KSO_WM_UNIT_TEXT_FILL_TYPE" val="1"/>
  <p:tag name="KSO_WM_UNIT_USESOURCEFORMAT_APPLY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SLIDE_ID" val="custom20185071_4"/>
  <p:tag name="KSO_WM_SLIDE_INDEX" val="4"/>
  <p:tag name="KSO_WM_SLIDE_ITEM_CNT" val="3"/>
  <p:tag name="KSO_WM_SLIDE_LAYOUT" val="a_b_l"/>
  <p:tag name="KSO_WM_SLIDE_LAYOUT_CNT" val="1_1_1"/>
  <p:tag name="KSO_WM_SLIDE_TYPE" val="text"/>
  <p:tag name="KSO_WM_SLIDE_SUBTYPE" val="diag"/>
  <p:tag name="KSO_WM_BEAUTIFY_FLAG" val="#wm#"/>
  <p:tag name="KSO_WM_SLIDE_POSITION" val="35*83"/>
  <p:tag name="KSO_WM_SLIDE_SIZE" val="889*439"/>
  <p:tag name="KSO_WM_DIAGRAM_GROUP_CODE" val="l1-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2"/>
  <p:tag name="KSO_WM_UNIT_ID" val="custom20185071_4*l_h_i*1_1_2"/>
  <p:tag name="KSO_WM_UNIT_LAYERLEVEL" val="1_1_1"/>
  <p:tag name="KSO_WM_BEAUTIFY_FLAG" val="#wm#"/>
  <p:tag name="KSO_WM_DIAGRAM_GROUP_CODE" val="l1-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5071_4*i*4"/>
  <p:tag name="KSO_WM_TEMPLATE_CATEGORY" val="custom"/>
  <p:tag name="KSO_WM_TEMPLATE_INDEX" val="20185071"/>
  <p:tag name="KSO_WM_UNIT_INDEX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3_4"/>
  <p:tag name="KSO_WM_UNIT_ID" val="custom20185071_4*l_h_i*1_3_4"/>
  <p:tag name="KSO_WM_UNIT_LAYERLEVEL" val="1_1_1"/>
  <p:tag name="KSO_WM_BEAUTIFY_FLAG" val="#wm#"/>
  <p:tag name="KSO_WM_DIAGRAM_GROUP_CODE" val="l1-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4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3"/>
  <p:tag name="KSO_WM_UNIT_ID" val="custom20185071_4*l_h_i*1_1_3"/>
  <p:tag name="KSO_WM_UNIT_LAYERLEVEL" val="1_1_1"/>
  <p:tag name="KSO_WM_BEAUTIFY_FLAG" val="#wm#"/>
  <p:tag name="KSO_WM_DIAGRAM_GROUP_CODE" val="l1-2"/>
  <p:tag name="KSO_WM_UNIT_TEXT_FILL_FORE_SCHEMECOLOR_INDEX" val="15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f"/>
  <p:tag name="KSO_WM_UNIT_INDEX" val="1_3_1"/>
  <p:tag name="KSO_WM_UNIT_ID" val="custom20185071_4*l_h_f*1_3_1"/>
  <p:tag name="KSO_WM_UNIT_LAYERLEVEL" val="1_1_1"/>
  <p:tag name="KSO_WM_UNIT_VALUE" val="92"/>
  <p:tag name="KSO_WM_UNIT_HIGHLIGHT" val="0"/>
  <p:tag name="KSO_WM_UNIT_COMPATIBLE" val="0"/>
  <p:tag name="KSO_WM_UNIT_CLEAR" val="0"/>
  <p:tag name="KSO_WM_BEAUTIFY_FLAG" val="#wm#"/>
  <p:tag name="KSO_WM_DIAGRAM_GROUP_CODE" val="l1-2"/>
  <p:tag name="KSO_WM_UNIT_PRESET_TEXT" val="Lorem ipsum dolor sit amet, consectetur adipisicing elit, sed do eiusmod tempor incididunt ut labore et dolore magna aliqua. Ut enim ad minim veniam, quis nostrud exercitation ullamco."/>
  <p:tag name="KSO_WM_UNIT_TEXT_FILL_FORE_SCHEMECOLOR_INDEX" val="14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f"/>
  <p:tag name="KSO_WM_UNIT_INDEX" val="1_1_1"/>
  <p:tag name="KSO_WM_UNIT_ID" val="custom20185071_4*l_h_f*1_1_1"/>
  <p:tag name="KSO_WM_UNIT_LAYERLEVEL" val="1_1_1"/>
  <p:tag name="KSO_WM_UNIT_VALUE" val="92"/>
  <p:tag name="KSO_WM_UNIT_HIGHLIGHT" val="0"/>
  <p:tag name="KSO_WM_UNIT_COMPATIBLE" val="0"/>
  <p:tag name="KSO_WM_UNIT_CLEAR" val="0"/>
  <p:tag name="KSO_WM_BEAUTIFY_FLAG" val="#wm#"/>
  <p:tag name="KSO_WM_DIAGRAM_GROUP_CODE" val="l1-2"/>
  <p:tag name="KSO_WM_UNIT_PRESET_TEXT" val="Lorem ipsum dolor sit amet, consectetur adipisicing elit, sed do eiusmod tempor incididunt ut labore et dolore magna aliqua. Ut enim ad minim veniam, quis nostrud exercitation ullamco."/>
  <p:tag name="KSO_WM_UNIT_TEXT_FILL_FORE_SCHEMECOLOR_INDEX" val="14"/>
  <p:tag name="KSO_WM_UNIT_TEXT_FILL_TYPE" val="1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2_1"/>
  <p:tag name="KSO_WM_UNIT_ID" val="custom20185071_4*l_h_i*1_2_1"/>
  <p:tag name="KSO_WM_UNIT_LAYERLEVEL" val="1_1_1"/>
  <p:tag name="KSO_WM_BEAUTIFY_FLAG" val="#wm#"/>
  <p:tag name="KSO_WM_DIAGRAM_GROUP_CODE" val="l1-2"/>
  <p:tag name="KSO_WM_UNIT_FILL_FORE_SCHEMECOLOR_INDEX" val="10"/>
  <p:tag name="KSO_WM_UNIT_FILL_TYPE" val="1"/>
  <p:tag name="KSO_WM_UNIT_SHADOW_SCHEMECOLOR_INDEX" val="13"/>
  <p:tag name="KSO_WM_UNIT_TEXT_FILL_FORE_SCHEMECOLOR_INDEX" val="2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2_2"/>
  <p:tag name="KSO_WM_UNIT_ID" val="custom20185071_4*l_h_i*1_2_2"/>
  <p:tag name="KSO_WM_UNIT_LAYERLEVEL" val="1_1_1"/>
  <p:tag name="KSO_WM_BEAUTIFY_FLAG" val="#wm#"/>
  <p:tag name="KSO_WM_DIAGRAM_GROUP_CODE" val="l1-2"/>
  <p:tag name="KSO_WM_UNIT_TEXT_FILL_FORE_SCHEMECOLOR_INDEX" val="15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2_1"/>
  <p:tag name="KSO_WM_UNIT_ID" val="custom20185071_4*l_h_i*1_2_1"/>
  <p:tag name="KSO_WM_UNIT_LAYERLEVEL" val="1_1_1"/>
  <p:tag name="KSO_WM_BEAUTIFY_FLAG" val="#wm#"/>
  <p:tag name="KSO_WM_DIAGRAM_GROUP_CODE" val="l1-2"/>
  <p:tag name="KSO_WM_UNIT_FILL_FORE_SCHEMECOLOR_INDEX" val="10"/>
  <p:tag name="KSO_WM_UNIT_FILL_TYPE" val="1"/>
  <p:tag name="KSO_WM_UNIT_SHADOW_SCHEMECOLOR_INDEX" val="13"/>
  <p:tag name="KSO_WM_UNIT_TEXT_FILL_FORE_SCHEMECOLOR_INDEX" val="2"/>
  <p:tag name="KSO_WM_UNIT_TEXT_FILL_TYPE" val="1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507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507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6"/>
  <p:tag name="KSO_WM_SLIDE_LAYOUT" val="a_l"/>
  <p:tag name="KSO_WM_SLIDE_LAYOUT_CNT" val="1_1"/>
  <p:tag name="KSO_WM_SLIDE_TYPE" val="contents"/>
  <p:tag name="KSO_WM_BEAUTIFY_FLAG" val="#wm#"/>
  <p:tag name="KSO_WM_COMBINE_RELATE_SLIDE_ID" val="custom160164_11"/>
  <p:tag name="KSO_WM_TEMPLATE_CATEGORY" val="custom"/>
  <p:tag name="KSO_WM_TEMPLATE_INDEX" val="20183101"/>
  <p:tag name="KSO_WM_SLIDE_ID" val="custom20183101_11"/>
  <p:tag name="KSO_WM_SLIDE_INDEX" val="11"/>
  <p:tag name="KSO_WM_DIAGRAM_GROUP_CODE" val="l1-1"/>
  <p:tag name="KSO_WM_TEMPLATE_SUBCATEGORY" val="combin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NDEX" val="0"/>
  <p:tag name="KSO_WM_TEMPLATE_CATEGORY" val="custom"/>
  <p:tag name="KSO_WM_TEMPLATE_INDEX" val="20183101"/>
  <p:tag name="KSO_WM_DIAGRAM_GROUP_CODE" val="l1_1"/>
  <p:tag name="KSO_WM_UNIT_ID" val="custom20183101_11*i*0"/>
  <p:tag name="KSO_WM_UNIT_FILL_FORE_SCHEMECOLOR_INDEX" val="6"/>
  <p:tag name="KSO_WM_UNIT_FILL_TYPE" val="1"/>
  <p:tag name="KSO_WM_UNIT_USESOURCEFORMAT_APPLY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183101"/>
  <p:tag name="KSO_WM_DIAGRAM_GROUP_CODE" val="l1_1"/>
  <p:tag name="KSO_WM_UNIT_ID" val="custom20183101_11*i*1"/>
  <p:tag name="KSO_WM_UNIT_FILL_FORE_SCHEMECOLOR_INDEX" val="6"/>
  <p:tag name="KSO_WM_UNIT_FILL_TYPE" val="1"/>
  <p:tag name="KSO_WM_UNIT_USESOURCEFORMAT_APPLY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1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3101"/>
  <p:tag name="KSO_WM_DIAGRAM_GROUP_CODE" val="l1-1"/>
  <p:tag name="KSO_WM_UNIT_ID" val="custom20183101_11*l_h_f*1_1_1"/>
  <p:tag name="KSO_WM_UNIT_TEXT_FILL_FORE_SCHEMECOLOR_INDEX" val="5"/>
  <p:tag name="KSO_WM_UNIT_TEXT_FILL_TYPE" val="1"/>
  <p:tag name="KSO_WM_UNIT_USESOURCEFORMAT_APPLY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i"/>
  <p:tag name="KSO_WM_UNIT_INDEX" val="1_1"/>
  <p:tag name="KSO_WM_UNIT_CLEAR" val="1"/>
  <p:tag name="KSO_WM_UNIT_LAYERLEVEL" val="1_1"/>
  <p:tag name="KSO_WM_TEMPLATE_CATEGORY" val="custom"/>
  <p:tag name="KSO_WM_TEMPLATE_INDEX" val="20183101"/>
  <p:tag name="KSO_WM_DIAGRAM_GROUP_CODE" val="l1-1"/>
  <p:tag name="KSO_WM_UNIT_ID" val="custom20183101_11*l_i*1_1"/>
  <p:tag name="KSO_WM_UNIT_FILL_FORE_SCHEMECOLOR_INDEX" val="6"/>
  <p:tag name="KSO_WM_UNIT_FILL_TYPE" val="1"/>
  <p:tag name="KSO_WM_UNIT_USESOURCEFORMAT_APPLY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i"/>
  <p:tag name="KSO_WM_UNIT_INDEX" val="1_2"/>
  <p:tag name="KSO_WM_UNIT_CLEAR" val="1"/>
  <p:tag name="KSO_WM_UNIT_LAYERLEVEL" val="1_1"/>
  <p:tag name="KSO_WM_TEMPLATE_CATEGORY" val="custom"/>
  <p:tag name="KSO_WM_TEMPLATE_INDEX" val="20183101"/>
  <p:tag name="KSO_WM_DIAGRAM_GROUP_CODE" val="l1-1"/>
  <p:tag name="KSO_WM_UNIT_ID" val="custom20183101_11*l_i*1_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3101"/>
  <p:tag name="KSO_WM_DIAGRAM_GROUP_CODE" val="l1-1"/>
  <p:tag name="KSO_WM_UNIT_ID" val="custom20183101_11*l_h_f*1_2_1"/>
  <p:tag name="KSO_WM_UNIT_TEXT_FILL_FORE_SCHEMECOLOR_INDEX" val="5"/>
  <p:tag name="KSO_WM_UNIT_TEXT_FILL_TYPE" val="1"/>
  <p:tag name="KSO_WM_UNIT_USESOURCEFORMAT_APPLY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i"/>
  <p:tag name="KSO_WM_UNIT_INDEX" val="1_3"/>
  <p:tag name="KSO_WM_UNIT_CLEAR" val="1"/>
  <p:tag name="KSO_WM_UNIT_LAYERLEVEL" val="1_1"/>
  <p:tag name="KSO_WM_TEMPLATE_CATEGORY" val="custom"/>
  <p:tag name="KSO_WM_TEMPLATE_INDEX" val="20183101"/>
  <p:tag name="KSO_WM_DIAGRAM_GROUP_CODE" val="l1-1"/>
  <p:tag name="KSO_WM_UNIT_ID" val="custom20183101_11*l_i*1_3"/>
  <p:tag name="KSO_WM_UNIT_FILL_FORE_SCHEMECOLOR_INDEX" val="6"/>
  <p:tag name="KSO_WM_UNIT_FILL_TYPE" val="1"/>
  <p:tag name="KSO_WM_UNIT_USESOURCEFORMAT_APPLY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i"/>
  <p:tag name="KSO_WM_UNIT_INDEX" val="1_4"/>
  <p:tag name="KSO_WM_UNIT_CLEAR" val="1"/>
  <p:tag name="KSO_WM_UNIT_LAYERLEVEL" val="1_1"/>
  <p:tag name="KSO_WM_TEMPLATE_CATEGORY" val="custom"/>
  <p:tag name="KSO_WM_TEMPLATE_INDEX" val="20183101"/>
  <p:tag name="KSO_WM_DIAGRAM_GROUP_CODE" val="l1-1"/>
  <p:tag name="KSO_WM_UNIT_ID" val="custom20183101_11*l_i*1_4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3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3101"/>
  <p:tag name="KSO_WM_DIAGRAM_GROUP_CODE" val="l1-1"/>
  <p:tag name="KSO_WM_UNIT_ID" val="custom20183101_11*l_h_f*1_3_1"/>
  <p:tag name="KSO_WM_UNIT_TEXT_FILL_FORE_SCHEMECOLOR_INDEX" val="5"/>
  <p:tag name="KSO_WM_UNIT_TEXT_FILL_TYPE" val="1"/>
  <p:tag name="KSO_WM_UNIT_USESOURCEFORMAT_APPLY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i"/>
  <p:tag name="KSO_WM_UNIT_INDEX" val="1_5"/>
  <p:tag name="KSO_WM_UNIT_CLEAR" val="1"/>
  <p:tag name="KSO_WM_UNIT_LAYERLEVEL" val="1_1"/>
  <p:tag name="KSO_WM_TEMPLATE_CATEGORY" val="custom"/>
  <p:tag name="KSO_WM_TEMPLATE_INDEX" val="20183101"/>
  <p:tag name="KSO_WM_DIAGRAM_GROUP_CODE" val="l1-1"/>
  <p:tag name="KSO_WM_UNIT_ID" val="custom20183101_11*l_i*1_5"/>
  <p:tag name="KSO_WM_UNIT_FILL_FORE_SCHEMECOLOR_INDEX" val="6"/>
  <p:tag name="KSO_WM_UNIT_FILL_TYPE" val="1"/>
  <p:tag name="KSO_WM_UNIT_USESOURCEFORMAT_APPLY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i"/>
  <p:tag name="KSO_WM_UNIT_INDEX" val="1_6"/>
  <p:tag name="KSO_WM_UNIT_CLEAR" val="1"/>
  <p:tag name="KSO_WM_UNIT_LAYERLEVEL" val="1_1"/>
  <p:tag name="KSO_WM_TEMPLATE_CATEGORY" val="custom"/>
  <p:tag name="KSO_WM_TEMPLATE_INDEX" val="20183101"/>
  <p:tag name="KSO_WM_DIAGRAM_GROUP_CODE" val="l1-1"/>
  <p:tag name="KSO_WM_UNIT_ID" val="custom20183101_11*l_i*1_6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4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3101"/>
  <p:tag name="KSO_WM_DIAGRAM_GROUP_CODE" val="l1-1"/>
  <p:tag name="KSO_WM_UNIT_ID" val="custom20183101_11*l_h_f*1_4_1"/>
  <p:tag name="KSO_WM_UNIT_TEXT_FILL_FORE_SCHEMECOLOR_INDEX" val="5"/>
  <p:tag name="KSO_WM_UNIT_TEXT_FILL_TYPE" val="1"/>
  <p:tag name="KSO_WM_UNIT_USESOURCEFORMAT_APPLY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i"/>
  <p:tag name="KSO_WM_UNIT_INDEX" val="1_7"/>
  <p:tag name="KSO_WM_UNIT_CLEAR" val="1"/>
  <p:tag name="KSO_WM_UNIT_LAYERLEVEL" val="1_1"/>
  <p:tag name="KSO_WM_TEMPLATE_CATEGORY" val="custom"/>
  <p:tag name="KSO_WM_TEMPLATE_INDEX" val="20183101"/>
  <p:tag name="KSO_WM_DIAGRAM_GROUP_CODE" val="l1-1"/>
  <p:tag name="KSO_WM_UNIT_ID" val="custom20183101_11*l_i*1_7"/>
  <p:tag name="KSO_WM_UNIT_FILL_FORE_SCHEMECOLOR_INDEX" val="6"/>
  <p:tag name="KSO_WM_UNIT_FILL_TYPE" val="1"/>
  <p:tag name="KSO_WM_UNIT_USESOURCEFORMAT_APPLY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i"/>
  <p:tag name="KSO_WM_UNIT_INDEX" val="1_8"/>
  <p:tag name="KSO_WM_UNIT_CLEAR" val="1"/>
  <p:tag name="KSO_WM_UNIT_LAYERLEVEL" val="1_1"/>
  <p:tag name="KSO_WM_TEMPLATE_CATEGORY" val="custom"/>
  <p:tag name="KSO_WM_TEMPLATE_INDEX" val="20183101"/>
  <p:tag name="KSO_WM_DIAGRAM_GROUP_CODE" val="l1-1"/>
  <p:tag name="KSO_WM_UNIT_ID" val="custom20183101_11*l_i*1_8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5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3101"/>
  <p:tag name="KSO_WM_DIAGRAM_GROUP_CODE" val="l1-1"/>
  <p:tag name="KSO_WM_UNIT_ID" val="custom20183101_11*l_h_f*1_5_1"/>
  <p:tag name="KSO_WM_UNIT_TEXT_FILL_FORE_SCHEMECOLOR_INDEX" val="5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i"/>
  <p:tag name="KSO_WM_UNIT_INDEX" val="1_9"/>
  <p:tag name="KSO_WM_UNIT_CLEAR" val="1"/>
  <p:tag name="KSO_WM_UNIT_LAYERLEVEL" val="1_1"/>
  <p:tag name="KSO_WM_TEMPLATE_CATEGORY" val="custom"/>
  <p:tag name="KSO_WM_TEMPLATE_INDEX" val="20183101"/>
  <p:tag name="KSO_WM_DIAGRAM_GROUP_CODE" val="l1-1"/>
  <p:tag name="KSO_WM_UNIT_ID" val="custom20183101_11*l_i*1_9"/>
  <p:tag name="KSO_WM_UNIT_FILL_FORE_SCHEMECOLOR_INDEX" val="6"/>
  <p:tag name="KSO_WM_UNIT_FILL_TYPE" val="1"/>
  <p:tag name="KSO_WM_UNIT_USESOURCEFORMAT_APPLY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i"/>
  <p:tag name="KSO_WM_UNIT_INDEX" val="1_10"/>
  <p:tag name="KSO_WM_UNIT_CLEAR" val="1"/>
  <p:tag name="KSO_WM_UNIT_LAYERLEVEL" val="1_1"/>
  <p:tag name="KSO_WM_TEMPLATE_CATEGORY" val="custom"/>
  <p:tag name="KSO_WM_TEMPLATE_INDEX" val="20183101"/>
  <p:tag name="KSO_WM_DIAGRAM_GROUP_CODE" val="l1-1"/>
  <p:tag name="KSO_WM_UNIT_ID" val="custom20183101_11*l_i*1_10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6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3101"/>
  <p:tag name="KSO_WM_DIAGRAM_GROUP_CODE" val="l1-1"/>
  <p:tag name="KSO_WM_UNIT_ID" val="custom20183101_11*l_h_f*1_6_1"/>
  <p:tag name="KSO_WM_UNIT_TEXT_FILL_FORE_SCHEMECOLOR_INDEX" val="5"/>
  <p:tag name="KSO_WM_UNIT_TEXT_FILL_TYPE" val="1"/>
  <p:tag name="KSO_WM_UNIT_USESOURCEFORMAT_APPLY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i"/>
  <p:tag name="KSO_WM_UNIT_INDEX" val="1_11"/>
  <p:tag name="KSO_WM_UNIT_CLEAR" val="1"/>
  <p:tag name="KSO_WM_UNIT_LAYERLEVEL" val="1_1"/>
  <p:tag name="KSO_WM_TEMPLATE_CATEGORY" val="custom"/>
  <p:tag name="KSO_WM_TEMPLATE_INDEX" val="20183101"/>
  <p:tag name="KSO_WM_DIAGRAM_GROUP_CODE" val="l1-1"/>
  <p:tag name="KSO_WM_UNIT_ID" val="custom20183101_11*l_i*1_11"/>
  <p:tag name="KSO_WM_UNIT_FILL_FORE_SCHEMECOLOR_INDEX" val="6"/>
  <p:tag name="KSO_WM_UNIT_FILL_TYPE" val="1"/>
  <p:tag name="KSO_WM_UNIT_USESOURCEFORMAT_APPLY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i"/>
  <p:tag name="KSO_WM_UNIT_INDEX" val="1_12"/>
  <p:tag name="KSO_WM_UNIT_CLEAR" val="1"/>
  <p:tag name="KSO_WM_UNIT_LAYERLEVEL" val="1_1"/>
  <p:tag name="KSO_WM_TEMPLATE_CATEGORY" val="custom"/>
  <p:tag name="KSO_WM_TEMPLATE_INDEX" val="20183101"/>
  <p:tag name="KSO_WM_DIAGRAM_GROUP_CODE" val="l1-1"/>
  <p:tag name="KSO_WM_UNIT_ID" val="custom20183101_11*l_i*1_1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CLEAR" val="1"/>
  <p:tag name="KSO_WM_UNIT_LAYERLEVEL" val="1"/>
  <p:tag name="KSO_WM_UNIT_ISCONTENTSTITLE" val="1"/>
  <p:tag name="KSO_WM_UNIT_VALUE" val="11"/>
  <p:tag name="KSO_WM_UNIT_HIGHLIGHT" val="0"/>
  <p:tag name="KSO_WM_UNIT_COMPATIBLE" val="0"/>
  <p:tag name="KSO_WM_UNIT_PRESET_TEXT" val="CONTENTS"/>
  <p:tag name="KSO_WM_TEMPLATE_CATEGORY" val="custom"/>
  <p:tag name="KSO_WM_TEMPLATE_INDEX" val="20183101"/>
  <p:tag name="KSO_WM_DIAGRAM_GROUP_CODE" val="l1_1"/>
  <p:tag name="KSO_WM_UNIT_ID" val="custom20183101_11*a*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6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3101"/>
  <p:tag name="KSO_WM_DIAGRAM_GROUP_CODE" val="l1-1"/>
  <p:tag name="KSO_WM_UNIT_ID" val="custom20183101_11*l_h_f*1_6_1"/>
  <p:tag name="KSO_WM_UNIT_TEXT_FILL_FORE_SCHEMECOLOR_INDEX" val="5"/>
  <p:tag name="KSO_WM_UNIT_TEXT_FILL_TYPE" val="1"/>
  <p:tag name="KSO_WM_UNIT_USESOURCEFORMAT_APPLY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i"/>
  <p:tag name="KSO_WM_UNIT_INDEX" val="1_11"/>
  <p:tag name="KSO_WM_UNIT_CLEAR" val="1"/>
  <p:tag name="KSO_WM_UNIT_LAYERLEVEL" val="1_1"/>
  <p:tag name="KSO_WM_TEMPLATE_CATEGORY" val="custom"/>
  <p:tag name="KSO_WM_TEMPLATE_INDEX" val="20183101"/>
  <p:tag name="KSO_WM_DIAGRAM_GROUP_CODE" val="l1-1"/>
  <p:tag name="KSO_WM_UNIT_ID" val="custom20183101_11*l_i*1_11"/>
  <p:tag name="KSO_WM_UNIT_FILL_FORE_SCHEMECOLOR_INDEX" val="6"/>
  <p:tag name="KSO_WM_UNIT_FILL_TYPE" val="1"/>
  <p:tag name="KSO_WM_UNIT_USESOURCEFORMAT_APPLY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i"/>
  <p:tag name="KSO_WM_UNIT_INDEX" val="1_12"/>
  <p:tag name="KSO_WM_UNIT_CLEAR" val="1"/>
  <p:tag name="KSO_WM_UNIT_LAYERLEVEL" val="1_1"/>
  <p:tag name="KSO_WM_TEMPLATE_CATEGORY" val="custom"/>
  <p:tag name="KSO_WM_TEMPLATE_INDEX" val="20183101"/>
  <p:tag name="KSO_WM_DIAGRAM_GROUP_CODE" val="l1-1"/>
  <p:tag name="KSO_WM_UNIT_ID" val="custom20183101_11*l_i*1_1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SLIDE_ID" val="custom20185071_5"/>
  <p:tag name="KSO_WM_SLIDE_INDEX" val="5"/>
  <p:tag name="KSO_WM_SLIDE_ITEM_CNT" val="3"/>
  <p:tag name="KSO_WM_SLIDE_LAYOUT" val="a_b_l"/>
  <p:tag name="KSO_WM_SLIDE_LAYOUT_CNT" val="1_1_1"/>
  <p:tag name="KSO_WM_SLIDE_TYPE" val="text"/>
  <p:tag name="KSO_WM_SLIDE_SUBTYPE" val="diag"/>
  <p:tag name="KSO_WM_BEAUTIFY_FLAG" val="#wm#"/>
  <p:tag name="KSO_WM_SLIDE_POSITION" val="39*83"/>
  <p:tag name="KSO_WM_SLIDE_SIZE" val="872*353"/>
  <p:tag name="KSO_WM_DIAGRAM_GROUP_CODE" val="l1-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3"/>
  <p:tag name="KSO_WM_UNIT_ID" val="custom20185071_5*l_h_i*1_1_3"/>
  <p:tag name="KSO_WM_UNIT_LAYERLEVEL" val="1_1_1"/>
  <p:tag name="KSO_WM_BEAUTIFY_FLAG" val="#wm#"/>
  <p:tag name="KSO_WM_DIAGRAM_GROUP_CODE" val="l1-3"/>
  <p:tag name="KSO_WM_UNIT_LINE_FORE_SCHEMECOLOR_INDEX" val="5"/>
  <p:tag name="KSO_WM_UNIT_LINE_FILL_TYPE" val="2"/>
  <p:tag name="KSO_WM_UNIT_USESOURCEFORMAT_APPLY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4"/>
  <p:tag name="KSO_WM_UNIT_ID" val="custom20185071_5*l_h_i*1_1_4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5"/>
  <p:tag name="KSO_WM_UNIT_ID" val="custom20185071_5*l_h_i*1_1_5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2_3"/>
  <p:tag name="KSO_WM_UNIT_ID" val="custom20185071_5*l_h_i*1_2_3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3_3"/>
  <p:tag name="KSO_WM_UNIT_ID" val="custom20185071_5*l_h_i*1_3_3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507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3"/>
  <p:tag name="KSO_WM_UNIT_ID" val="custom20185071_5*l_h_i*1_1_3"/>
  <p:tag name="KSO_WM_UNIT_LAYERLEVEL" val="1_1_1"/>
  <p:tag name="KSO_WM_BEAUTIFY_FLAG" val="#wm#"/>
  <p:tag name="KSO_WM_DIAGRAM_GROUP_CODE" val="l1-3"/>
  <p:tag name="KSO_WM_UNIT_LINE_FORE_SCHEMECOLOR_INDEX" val="5"/>
  <p:tag name="KSO_WM_UNIT_LINE_FILL_TYPE" val="2"/>
  <p:tag name="KSO_WM_UNIT_USESOURCEFORMAT_APPLY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4"/>
  <p:tag name="KSO_WM_UNIT_ID" val="custom20185071_5*l_h_i*1_1_4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5"/>
  <p:tag name="KSO_WM_UNIT_ID" val="custom20185071_5*l_h_i*1_1_5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2_3"/>
  <p:tag name="KSO_WM_UNIT_ID" val="custom20185071_5*l_h_i*1_2_3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3_3"/>
  <p:tag name="KSO_WM_UNIT_ID" val="custom20185071_5*l_h_i*1_3_3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4"/>
  <p:tag name="KSO_WM_SLIDE_LAYOUT" val="a_r"/>
  <p:tag name="KSO_WM_SLIDE_LAYOUT_CNT" val="1_1"/>
  <p:tag name="KSO_WM_SLIDE_TYPE" val="text"/>
  <p:tag name="KSO_WM_BEAUTIFY_FLAG" val="#wm#"/>
  <p:tag name="KSO_WM_SLIDE_POSITION" val="0*163"/>
  <p:tag name="KSO_WM_SLIDE_SIZE" val="959*264"/>
  <p:tag name="KSO_WM_COMBINE_RELATE_SLIDE_ID" val="diagram20169879_2"/>
  <p:tag name="KSO_WM_TEMPLATE_CATEGORY" val="custom"/>
  <p:tag name="KSO_WM_TEMPLATE_INDEX" val="20183101"/>
  <p:tag name="KSO_WM_SLIDE_ID" val="custom20183101_20"/>
  <p:tag name="KSO_WM_SLIDE_INDEX" val="20"/>
  <p:tag name="KSO_WM_DIAGRAM_GROUP_CODE" val="r1-1"/>
  <p:tag name="KSO_WM_TEMPLATE_SUBCATEGORY" val="combin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DIAGRAM_CONTRAST_TITLE_CNT" val="4"/>
  <p:tag name="KSO_WM_UNIT_DIAGRAM_DIMENSION_TITLE_CNT" val="1"/>
  <p:tag name="KSO_WM_UNIT_TYPE" val="r_i"/>
  <p:tag name="KSO_WM_UNIT_INDEX" val="1_1"/>
  <p:tag name="KSO_WM_UNIT_LAYERLEVEL" val="1_1"/>
  <p:tag name="KSO_WM_TEMPLATE_CATEGORY" val="custom"/>
  <p:tag name="KSO_WM_TEMPLATE_INDEX" val="20183101"/>
  <p:tag name="KSO_WM_DIAGRAM_GROUP_CODE" val="r1-1"/>
  <p:tag name="KSO_WM_UNIT_ID" val="custom20183101_20*r_i*1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DIAGRAM_CONTRAST_TITLE_CNT" val="4"/>
  <p:tag name="KSO_WM_UNIT_DIAGRAM_DIMENSION_TITLE_CNT" val="1"/>
  <p:tag name="KSO_WM_UNIT_TYPE" val="r_i"/>
  <p:tag name="KSO_WM_UNIT_INDEX" val="1_2"/>
  <p:tag name="KSO_WM_UNIT_LAYERLEVEL" val="1_1"/>
  <p:tag name="KSO_WM_TEMPLATE_CATEGORY" val="custom"/>
  <p:tag name="KSO_WM_TEMPLATE_INDEX" val="20183101"/>
  <p:tag name="KSO_WM_DIAGRAM_GROUP_CODE" val="r1-1"/>
  <p:tag name="KSO_WM_UNIT_ID" val="custom20183101_20*r_i*1_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DIAGRAM_CONTRAST_TITLE_CNT" val="4"/>
  <p:tag name="KSO_WM_UNIT_DIAGRAM_DIMENSION_TITLE_CNT" val="1"/>
  <p:tag name="KSO_WM_UNIT_TYPE" val="r_i"/>
  <p:tag name="KSO_WM_UNIT_INDEX" val="1_3"/>
  <p:tag name="KSO_WM_UNIT_LAYERLEVEL" val="1_1"/>
  <p:tag name="KSO_WM_TEMPLATE_CATEGORY" val="custom"/>
  <p:tag name="KSO_WM_TEMPLATE_INDEX" val="20183101"/>
  <p:tag name="KSO_WM_DIAGRAM_GROUP_CODE" val="r1-1"/>
  <p:tag name="KSO_WM_UNIT_ID" val="custom20183101_20*r_i*1_3"/>
  <p:tag name="KSO_WM_UNIT_TEXT_FILL_FORE_SCHEMECOLOR_INDEX" val="13"/>
  <p:tag name="KSO_WM_UNIT_TEXT_FILL_TYPE" val="1"/>
  <p:tag name="KSO_WM_UNIT_USESOURCEFORMAT_APPLY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DIAGRAM_CONTRAST_TITLE_CNT" val="4"/>
  <p:tag name="KSO_WM_UNIT_DIAGRAM_DIMENSION_TITLE_CNT" val="1"/>
  <p:tag name="KSO_WM_UNIT_TYPE" val="r_i"/>
  <p:tag name="KSO_WM_UNIT_INDEX" val="1_4"/>
  <p:tag name="KSO_WM_UNIT_LAYERLEVEL" val="1_1"/>
  <p:tag name="KSO_WM_TEMPLATE_CATEGORY" val="custom"/>
  <p:tag name="KSO_WM_TEMPLATE_INDEX" val="20183101"/>
  <p:tag name="KSO_WM_DIAGRAM_GROUP_CODE" val="r1-1"/>
  <p:tag name="KSO_WM_UNIT_ID" val="custom20183101_20*r_i*1_4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自定义设计方案">
  <a:themeElements>
    <a:clrScheme name="自定义 2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BC1DD"/>
      </a:accent1>
      <a:accent2>
        <a:srgbClr val="92D050"/>
      </a:accent2>
      <a:accent3>
        <a:srgbClr val="4BC1DD"/>
      </a:accent3>
      <a:accent4>
        <a:srgbClr val="92D050"/>
      </a:accent4>
      <a:accent5>
        <a:srgbClr val="4BC1DD"/>
      </a:accent5>
      <a:accent6>
        <a:srgbClr val="92D050"/>
      </a:accent6>
      <a:hlink>
        <a:srgbClr val="4BC1DD"/>
      </a:hlink>
      <a:folHlink>
        <a:srgbClr val="92D05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2668</Words>
  <Application>Microsoft Office PowerPoint</Application>
  <PresentationFormat>自定义</PresentationFormat>
  <Paragraphs>236</Paragraphs>
  <Slides>29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华文细黑</vt:lpstr>
      <vt:lpstr>微软雅黑</vt:lpstr>
      <vt:lpstr>Arial</vt:lpstr>
      <vt:lpstr>Calibri</vt:lpstr>
      <vt:lpstr>Calibri Light</vt:lpstr>
      <vt:lpstr>Impact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bt202</dc:title>
  <dc:creator/>
  <cp:lastModifiedBy/>
  <cp:revision>1</cp:revision>
  <dcterms:created xsi:type="dcterms:W3CDTF">2016-11-28T18:08:04Z</dcterms:created>
  <dcterms:modified xsi:type="dcterms:W3CDTF">2019-05-02T06:09:15Z</dcterms:modified>
</cp:coreProperties>
</file>